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91" y="5946126"/>
            <a:ext cx="1575376" cy="21123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spc="-4" dirty="0">
                <a:latin typeface="Times New Roman"/>
                <a:cs typeface="Times New Roman"/>
              </a:rPr>
              <a:t>EE392m </a:t>
            </a:r>
            <a:r>
              <a:rPr sz="1300" dirty="0">
                <a:latin typeface="Times New Roman"/>
                <a:cs typeface="Times New Roman"/>
              </a:rPr>
              <a:t>- </a:t>
            </a:r>
            <a:r>
              <a:rPr sz="1300" spc="-4" dirty="0">
                <a:latin typeface="Times New Roman"/>
                <a:cs typeface="Times New Roman"/>
              </a:rPr>
              <a:t>Winter</a:t>
            </a:r>
            <a:r>
              <a:rPr sz="1300" spc="-72" dirty="0">
                <a:latin typeface="Times New Roman"/>
                <a:cs typeface="Times New Roman"/>
              </a:rPr>
              <a:t> </a:t>
            </a:r>
            <a:r>
              <a:rPr sz="1300" spc="-4" dirty="0">
                <a:latin typeface="Times New Roman"/>
                <a:cs typeface="Times New Roman"/>
              </a:rPr>
              <a:t>2003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4103" y="5946126"/>
            <a:ext cx="1345045" cy="4116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spc="-9" dirty="0">
                <a:latin typeface="Times New Roman"/>
                <a:cs typeface="Times New Roman"/>
              </a:rPr>
              <a:t>Control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4" dirty="0">
                <a:latin typeface="Times New Roman"/>
                <a:cs typeface="Times New Roman"/>
              </a:rPr>
              <a:t>Engineering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8699" y="5946126"/>
            <a:ext cx="317500" cy="21123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spc="-9" dirty="0">
                <a:latin typeface="Times New Roman"/>
                <a:cs typeface="Times New Roman"/>
              </a:rPr>
              <a:t>2-24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1829"/>
            <a:ext cx="8229600" cy="68861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9375">
              <a:spcBef>
                <a:spcPts val="90"/>
              </a:spcBef>
            </a:pPr>
            <a:r>
              <a:rPr spc="-4" dirty="0"/>
              <a:t>Frequency domain</a:t>
            </a:r>
            <a:r>
              <a:rPr spc="-58" dirty="0"/>
              <a:t> </a:t>
            </a:r>
            <a:r>
              <a:rPr spc="-4" dirty="0"/>
              <a:t>description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7324" y="1605702"/>
            <a:ext cx="1604240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Bode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plots: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6543" y="2064674"/>
            <a:ext cx="2762827" cy="1597971"/>
          </a:xfrm>
          <a:prstGeom prst="rect">
            <a:avLst/>
          </a:prstGeom>
        </p:spPr>
        <p:txBody>
          <a:bodyPr vert="horz" wrap="square" lIns="0" tIns="10257" rIns="0" bIns="0" rtlCol="0">
            <a:spAutoFit/>
          </a:bodyPr>
          <a:lstStyle/>
          <a:p>
            <a:pPr marL="809755">
              <a:spcBef>
                <a:spcPts val="81"/>
              </a:spcBef>
            </a:pPr>
            <a:r>
              <a:rPr sz="4000" i="1" baseline="-25000" dirty="0">
                <a:latin typeface="Times New Roman"/>
                <a:cs typeface="Times New Roman"/>
              </a:rPr>
              <a:t>u </a:t>
            </a:r>
            <a:r>
              <a:rPr sz="4000" baseline="-25000" dirty="0">
                <a:latin typeface="Symbol"/>
                <a:cs typeface="Symbol"/>
              </a:rPr>
              <a:t></a:t>
            </a:r>
            <a:r>
              <a:rPr sz="4000" spc="-60" baseline="-25000" dirty="0">
                <a:latin typeface="Times New Roman"/>
                <a:cs typeface="Times New Roman"/>
              </a:rPr>
              <a:t> </a:t>
            </a:r>
            <a:r>
              <a:rPr sz="4000" i="1" spc="-20" baseline="-25000" dirty="0">
                <a:latin typeface="Times New Roman"/>
                <a:cs typeface="Times New Roman"/>
              </a:rPr>
              <a:t>e</a:t>
            </a:r>
            <a:r>
              <a:rPr sz="1600" i="1" spc="-13" dirty="0">
                <a:latin typeface="Times New Roman"/>
                <a:cs typeface="Times New Roman"/>
              </a:rPr>
              <a:t>i</a:t>
            </a:r>
            <a:r>
              <a:rPr sz="1700" spc="-13" dirty="0">
                <a:latin typeface="Symbol"/>
                <a:cs typeface="Symbol"/>
              </a:rPr>
              <a:t></a:t>
            </a:r>
            <a:r>
              <a:rPr sz="1600" i="1" spc="-13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851924">
              <a:spcBef>
                <a:spcPts val="2347"/>
              </a:spcBef>
            </a:pPr>
            <a:r>
              <a:rPr sz="2700" i="1" dirty="0">
                <a:latin typeface="Times New Roman"/>
                <a:cs typeface="Times New Roman"/>
              </a:rPr>
              <a:t>y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i="1" spc="-4" dirty="0">
                <a:latin typeface="Times New Roman"/>
                <a:cs typeface="Times New Roman"/>
              </a:rPr>
              <a:t>H </a:t>
            </a:r>
            <a:r>
              <a:rPr sz="2700" spc="4" dirty="0">
                <a:latin typeface="Times New Roman"/>
                <a:cs typeface="Times New Roman"/>
              </a:rPr>
              <a:t>(</a:t>
            </a:r>
            <a:r>
              <a:rPr sz="2700" i="1" spc="4" dirty="0">
                <a:latin typeface="Times New Roman"/>
                <a:cs typeface="Times New Roman"/>
              </a:rPr>
              <a:t>e</a:t>
            </a:r>
            <a:r>
              <a:rPr sz="2400" i="1" spc="6" baseline="42857" dirty="0">
                <a:latin typeface="Times New Roman"/>
                <a:cs typeface="Times New Roman"/>
              </a:rPr>
              <a:t>i</a:t>
            </a:r>
            <a:r>
              <a:rPr sz="2500" spc="6" baseline="40540" dirty="0">
                <a:latin typeface="Symbol"/>
                <a:cs typeface="Symbol"/>
              </a:rPr>
              <a:t></a:t>
            </a:r>
            <a:r>
              <a:rPr sz="2500" spc="-376" baseline="40540" dirty="0">
                <a:latin typeface="Times New Roman"/>
                <a:cs typeface="Times New Roman"/>
              </a:rPr>
              <a:t> </a:t>
            </a:r>
            <a:r>
              <a:rPr sz="2700" spc="-4" dirty="0">
                <a:latin typeface="Times New Roman"/>
                <a:cs typeface="Times New Roman"/>
              </a:rPr>
              <a:t>)</a:t>
            </a:r>
            <a:r>
              <a:rPr sz="2700" i="1" spc="-4" dirty="0">
                <a:latin typeface="Times New Roman"/>
                <a:cs typeface="Times New Roman"/>
              </a:rPr>
              <a:t>e</a:t>
            </a:r>
            <a:r>
              <a:rPr sz="2400" i="1" spc="-6" baseline="42857" dirty="0">
                <a:latin typeface="Times New Roman"/>
                <a:cs typeface="Times New Roman"/>
              </a:rPr>
              <a:t>i</a:t>
            </a:r>
            <a:r>
              <a:rPr sz="2500" spc="-6" baseline="40540" dirty="0">
                <a:latin typeface="Symbol"/>
                <a:cs typeface="Symbol"/>
              </a:rPr>
              <a:t></a:t>
            </a:r>
            <a:r>
              <a:rPr sz="2400" i="1" spc="-6" baseline="42857" dirty="0">
                <a:latin typeface="Times New Roman"/>
                <a:cs typeface="Times New Roman"/>
              </a:rPr>
              <a:t>t</a:t>
            </a:r>
            <a:endParaRPr sz="2400" baseline="42857">
              <a:latin typeface="Times New Roman"/>
              <a:cs typeface="Times New Roman"/>
            </a:endParaRPr>
          </a:p>
          <a:p>
            <a:pPr marL="318546" indent="-307149">
              <a:spcBef>
                <a:spcPts val="1014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9" dirty="0">
                <a:latin typeface="Times New Roman"/>
                <a:cs typeface="Times New Roman"/>
              </a:rPr>
              <a:t>Example: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39388" y="1375971"/>
            <a:ext cx="4052455" cy="1476375"/>
          </a:xfrm>
          <a:custGeom>
            <a:avLst/>
            <a:gdLst/>
            <a:ahLst/>
            <a:cxnLst/>
            <a:rect l="l" t="t" r="r" b="b"/>
            <a:pathLst>
              <a:path w="4457700" h="1673225">
                <a:moveTo>
                  <a:pt x="2308669" y="0"/>
                </a:moveTo>
                <a:lnTo>
                  <a:pt x="2245080" y="2363"/>
                </a:lnTo>
                <a:lnTo>
                  <a:pt x="2184417" y="9233"/>
                </a:lnTo>
                <a:lnTo>
                  <a:pt x="2127339" y="20280"/>
                </a:lnTo>
                <a:lnTo>
                  <a:pt x="2074506" y="35173"/>
                </a:lnTo>
                <a:lnTo>
                  <a:pt x="2026578" y="53584"/>
                </a:lnTo>
                <a:lnTo>
                  <a:pt x="1984214" y="75183"/>
                </a:lnTo>
                <a:lnTo>
                  <a:pt x="1948074" y="99639"/>
                </a:lnTo>
                <a:lnTo>
                  <a:pt x="1918817" y="126623"/>
                </a:lnTo>
                <a:lnTo>
                  <a:pt x="1883590" y="186855"/>
                </a:lnTo>
                <a:lnTo>
                  <a:pt x="1878939" y="219443"/>
                </a:lnTo>
                <a:lnTo>
                  <a:pt x="1878939" y="769556"/>
                </a:lnTo>
                <a:lnTo>
                  <a:pt x="0" y="1673212"/>
                </a:lnTo>
                <a:lnTo>
                  <a:pt x="1878939" y="1100239"/>
                </a:lnTo>
                <a:lnTo>
                  <a:pt x="1883590" y="1132827"/>
                </a:lnTo>
                <a:lnTo>
                  <a:pt x="1897102" y="1163877"/>
                </a:lnTo>
                <a:lnTo>
                  <a:pt x="1948074" y="1220042"/>
                </a:lnTo>
                <a:lnTo>
                  <a:pt x="1984214" y="1244498"/>
                </a:lnTo>
                <a:lnTo>
                  <a:pt x="2026578" y="1266097"/>
                </a:lnTo>
                <a:lnTo>
                  <a:pt x="2074506" y="1284508"/>
                </a:lnTo>
                <a:lnTo>
                  <a:pt x="2127339" y="1299402"/>
                </a:lnTo>
                <a:lnTo>
                  <a:pt x="2184417" y="1310449"/>
                </a:lnTo>
                <a:lnTo>
                  <a:pt x="2245080" y="1317319"/>
                </a:lnTo>
                <a:lnTo>
                  <a:pt x="2308669" y="1319682"/>
                </a:lnTo>
                <a:lnTo>
                  <a:pt x="4027601" y="1319682"/>
                </a:lnTo>
                <a:lnTo>
                  <a:pt x="4091190" y="1317319"/>
                </a:lnTo>
                <a:lnTo>
                  <a:pt x="4151854" y="1310449"/>
                </a:lnTo>
                <a:lnTo>
                  <a:pt x="4208931" y="1299402"/>
                </a:lnTo>
                <a:lnTo>
                  <a:pt x="4261764" y="1284508"/>
                </a:lnTo>
                <a:lnTo>
                  <a:pt x="4309692" y="1266097"/>
                </a:lnTo>
                <a:lnTo>
                  <a:pt x="4352056" y="1244498"/>
                </a:lnTo>
                <a:lnTo>
                  <a:pt x="4388196" y="1220042"/>
                </a:lnTo>
                <a:lnTo>
                  <a:pt x="4417454" y="1193059"/>
                </a:lnTo>
                <a:lnTo>
                  <a:pt x="4452681" y="1132827"/>
                </a:lnTo>
                <a:lnTo>
                  <a:pt x="4457331" y="1100239"/>
                </a:lnTo>
                <a:lnTo>
                  <a:pt x="4457331" y="219443"/>
                </a:lnTo>
                <a:lnTo>
                  <a:pt x="4439168" y="155805"/>
                </a:lnTo>
                <a:lnTo>
                  <a:pt x="4388196" y="99639"/>
                </a:lnTo>
                <a:lnTo>
                  <a:pt x="4352056" y="75183"/>
                </a:lnTo>
                <a:lnTo>
                  <a:pt x="4309692" y="53584"/>
                </a:lnTo>
                <a:lnTo>
                  <a:pt x="4261764" y="35173"/>
                </a:lnTo>
                <a:lnTo>
                  <a:pt x="4208931" y="20280"/>
                </a:lnTo>
                <a:lnTo>
                  <a:pt x="4151854" y="9233"/>
                </a:lnTo>
                <a:lnTo>
                  <a:pt x="4091190" y="2363"/>
                </a:lnTo>
                <a:lnTo>
                  <a:pt x="4027601" y="0"/>
                </a:lnTo>
                <a:lnTo>
                  <a:pt x="230866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73798" y="1443205"/>
            <a:ext cx="0" cy="431986"/>
          </a:xfrm>
          <a:custGeom>
            <a:avLst/>
            <a:gdLst/>
            <a:ahLst/>
            <a:cxnLst/>
            <a:rect l="l" t="t" r="r" b="b"/>
            <a:pathLst>
              <a:path h="489585">
                <a:moveTo>
                  <a:pt x="0" y="0"/>
                </a:moveTo>
                <a:lnTo>
                  <a:pt x="0" y="489165"/>
                </a:lnTo>
              </a:path>
            </a:pathLst>
          </a:custGeom>
          <a:ln w="13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64564" y="1443205"/>
            <a:ext cx="0" cy="431986"/>
          </a:xfrm>
          <a:custGeom>
            <a:avLst/>
            <a:gdLst/>
            <a:ahLst/>
            <a:cxnLst/>
            <a:rect l="l" t="t" r="r" b="b"/>
            <a:pathLst>
              <a:path h="489585">
                <a:moveTo>
                  <a:pt x="0" y="0"/>
                </a:moveTo>
                <a:lnTo>
                  <a:pt x="0" y="489165"/>
                </a:lnTo>
              </a:path>
            </a:pathLst>
          </a:custGeom>
          <a:ln w="13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96916" y="1407693"/>
            <a:ext cx="1961573" cy="400610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1099809" algn="l"/>
              </a:tabLst>
            </a:pPr>
            <a:r>
              <a:rPr sz="2400" i="1" spc="9" dirty="0">
                <a:latin typeface="Times New Roman"/>
                <a:cs typeface="Times New Roman"/>
              </a:rPr>
              <a:t>M</a:t>
            </a:r>
            <a:r>
              <a:rPr sz="2400" i="1" spc="-238" dirty="0">
                <a:latin typeface="Times New Roman"/>
                <a:cs typeface="Times New Roman"/>
              </a:rPr>
              <a:t> </a:t>
            </a:r>
            <a:r>
              <a:rPr sz="2400" spc="-81" dirty="0">
                <a:latin typeface="Times New Roman"/>
                <a:cs typeface="Times New Roman"/>
              </a:rPr>
              <a:t>(</a:t>
            </a:r>
            <a:r>
              <a:rPr sz="2500" spc="-81" dirty="0">
                <a:latin typeface="Symbol"/>
                <a:cs typeface="Symbol"/>
              </a:rPr>
              <a:t></a:t>
            </a:r>
            <a:r>
              <a:rPr sz="2500" spc="-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3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Symbol"/>
                <a:cs typeface="Symbol"/>
              </a:rPr>
              <a:t></a:t>
            </a:r>
            <a:r>
              <a:rPr sz="2400" spc="4" dirty="0">
                <a:latin typeface="Times New Roman"/>
                <a:cs typeface="Times New Roman"/>
              </a:rPr>
              <a:t>	</a:t>
            </a:r>
            <a:r>
              <a:rPr sz="2400" i="1" spc="4" dirty="0">
                <a:latin typeface="Times New Roman"/>
                <a:cs typeface="Times New Roman"/>
              </a:rPr>
              <a:t>H</a:t>
            </a:r>
            <a:r>
              <a:rPr sz="2400" i="1" spc="-350" dirty="0">
                <a:latin typeface="Times New Roman"/>
                <a:cs typeface="Times New Roman"/>
              </a:rPr>
              <a:t> </a:t>
            </a:r>
            <a:r>
              <a:rPr sz="2400" spc="13" dirty="0">
                <a:latin typeface="Times New Roman"/>
                <a:cs typeface="Times New Roman"/>
              </a:rPr>
              <a:t>(</a:t>
            </a:r>
            <a:r>
              <a:rPr sz="2400" i="1" spc="13" dirty="0">
                <a:latin typeface="Times New Roman"/>
                <a:cs typeface="Times New Roman"/>
              </a:rPr>
              <a:t>e</a:t>
            </a:r>
            <a:r>
              <a:rPr sz="2100" i="1" spc="20" baseline="43010" dirty="0">
                <a:latin typeface="Times New Roman"/>
                <a:cs typeface="Times New Roman"/>
              </a:rPr>
              <a:t>i</a:t>
            </a:r>
            <a:r>
              <a:rPr sz="2200" spc="20" baseline="41666" dirty="0">
                <a:latin typeface="Symbol"/>
                <a:cs typeface="Symbol"/>
              </a:rPr>
              <a:t></a:t>
            </a:r>
            <a:r>
              <a:rPr sz="2200" spc="20" baseline="4166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87777" y="3992554"/>
            <a:ext cx="936914" cy="0"/>
          </a:xfrm>
          <a:custGeom>
            <a:avLst/>
            <a:gdLst/>
            <a:ahLst/>
            <a:cxnLst/>
            <a:rect l="l" t="t" r="r" b="b"/>
            <a:pathLst>
              <a:path w="1030604">
                <a:moveTo>
                  <a:pt x="0" y="0"/>
                </a:moveTo>
                <a:lnTo>
                  <a:pt x="1030135" y="0"/>
                </a:lnTo>
              </a:path>
            </a:pathLst>
          </a:custGeom>
          <a:ln w="156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59956" y="3524002"/>
            <a:ext cx="195695" cy="423022"/>
          </a:xfrm>
          <a:prstGeom prst="rect">
            <a:avLst/>
          </a:prstGeom>
        </p:spPr>
        <p:txBody>
          <a:bodyPr vert="horz" wrap="square" lIns="0" tIns="14246" rIns="0" bIns="0" rtlCol="0">
            <a:spAutoFit/>
          </a:bodyPr>
          <a:lstStyle/>
          <a:p>
            <a:pPr marL="11397">
              <a:spcBef>
                <a:spcPts val="112"/>
              </a:spcBef>
            </a:pPr>
            <a:r>
              <a:rPr sz="2600" spc="13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990" y="3990587"/>
            <a:ext cx="906318" cy="423022"/>
          </a:xfrm>
          <a:prstGeom prst="rect">
            <a:avLst/>
          </a:prstGeom>
        </p:spPr>
        <p:txBody>
          <a:bodyPr vert="horz" wrap="square" lIns="0" tIns="14246" rIns="0" bIns="0" rtlCol="0">
            <a:spAutoFit/>
          </a:bodyPr>
          <a:lstStyle/>
          <a:p>
            <a:pPr marL="11397">
              <a:spcBef>
                <a:spcPts val="112"/>
              </a:spcBef>
            </a:pPr>
            <a:r>
              <a:rPr sz="2600" i="1" spc="9" dirty="0">
                <a:latin typeface="Times New Roman"/>
                <a:cs typeface="Times New Roman"/>
              </a:rPr>
              <a:t>z </a:t>
            </a:r>
            <a:r>
              <a:rPr sz="2600" spc="13" dirty="0">
                <a:latin typeface="Symbol"/>
                <a:cs typeface="Symbol"/>
              </a:rPr>
              <a:t></a:t>
            </a:r>
            <a:r>
              <a:rPr sz="2600" spc="-386" dirty="0">
                <a:latin typeface="Times New Roman"/>
                <a:cs typeface="Times New Roman"/>
              </a:rPr>
              <a:t> </a:t>
            </a:r>
            <a:r>
              <a:rPr sz="2600" spc="4" dirty="0">
                <a:latin typeface="Times New Roman"/>
                <a:cs typeface="Times New Roman"/>
              </a:rPr>
              <a:t>0.7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9183" y="3732422"/>
            <a:ext cx="992332" cy="423022"/>
          </a:xfrm>
          <a:prstGeom prst="rect">
            <a:avLst/>
          </a:prstGeom>
        </p:spPr>
        <p:txBody>
          <a:bodyPr vert="horz" wrap="square" lIns="0" tIns="14246" rIns="0" bIns="0" rtlCol="0">
            <a:spAutoFit/>
          </a:bodyPr>
          <a:lstStyle/>
          <a:p>
            <a:pPr marL="11397">
              <a:spcBef>
                <a:spcPts val="112"/>
              </a:spcBef>
            </a:pPr>
            <a:r>
              <a:rPr sz="2600" i="1" spc="18" dirty="0">
                <a:latin typeface="Times New Roman"/>
                <a:cs typeface="Times New Roman"/>
              </a:rPr>
              <a:t>H </a:t>
            </a:r>
            <a:r>
              <a:rPr sz="2600" spc="121" dirty="0">
                <a:latin typeface="Times New Roman"/>
                <a:cs typeface="Times New Roman"/>
              </a:rPr>
              <a:t>(</a:t>
            </a:r>
            <a:r>
              <a:rPr sz="2600" i="1" spc="121" dirty="0">
                <a:latin typeface="Times New Roman"/>
                <a:cs typeface="Times New Roman"/>
              </a:rPr>
              <a:t>z</a:t>
            </a:r>
            <a:r>
              <a:rPr sz="2600" spc="121" dirty="0">
                <a:latin typeface="Times New Roman"/>
                <a:cs typeface="Times New Roman"/>
              </a:rPr>
              <a:t>)</a:t>
            </a:r>
            <a:r>
              <a:rPr sz="2600" spc="-449" dirty="0">
                <a:latin typeface="Times New Roman"/>
                <a:cs typeface="Times New Roman"/>
              </a:rPr>
              <a:t> </a:t>
            </a:r>
            <a:r>
              <a:rPr sz="2600" spc="13" dirty="0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2306" y="1963015"/>
            <a:ext cx="2267527" cy="789454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500" spc="-76" dirty="0">
                <a:latin typeface="Symbol"/>
                <a:cs typeface="Symbol"/>
              </a:rPr>
              <a:t></a:t>
            </a:r>
            <a:r>
              <a:rPr sz="2500" spc="-377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(</a:t>
            </a:r>
            <a:r>
              <a:rPr sz="2500" spc="-85" dirty="0">
                <a:latin typeface="Symbol"/>
                <a:cs typeface="Symbol"/>
              </a:rPr>
              <a:t></a:t>
            </a:r>
            <a:r>
              <a:rPr sz="2500" spc="-39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36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Symbol"/>
                <a:cs typeface="Symbol"/>
              </a:rPr>
              <a:t></a:t>
            </a:r>
            <a:r>
              <a:rPr sz="2400" spc="-8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arg</a:t>
            </a:r>
            <a:r>
              <a:rPr sz="2400" spc="-197" dirty="0">
                <a:latin typeface="Times New Roman"/>
                <a:cs typeface="Times New Roman"/>
              </a:rPr>
              <a:t> </a:t>
            </a:r>
            <a:r>
              <a:rPr sz="2400" i="1" spc="4" dirty="0">
                <a:latin typeface="Times New Roman"/>
                <a:cs typeface="Times New Roman"/>
              </a:rPr>
              <a:t>H</a:t>
            </a:r>
            <a:r>
              <a:rPr sz="2400" i="1" spc="-296" dirty="0">
                <a:latin typeface="Times New Roman"/>
                <a:cs typeface="Times New Roman"/>
              </a:rPr>
              <a:t> </a:t>
            </a:r>
            <a:r>
              <a:rPr sz="2400" spc="13" dirty="0">
                <a:latin typeface="Times New Roman"/>
                <a:cs typeface="Times New Roman"/>
              </a:rPr>
              <a:t>(</a:t>
            </a:r>
            <a:r>
              <a:rPr sz="2400" i="1" spc="13" dirty="0">
                <a:latin typeface="Times New Roman"/>
                <a:cs typeface="Times New Roman"/>
              </a:rPr>
              <a:t>e</a:t>
            </a:r>
            <a:r>
              <a:rPr sz="2100" i="1" spc="20" baseline="43010" dirty="0">
                <a:latin typeface="Times New Roman"/>
                <a:cs typeface="Times New Roman"/>
              </a:rPr>
              <a:t>i</a:t>
            </a:r>
            <a:r>
              <a:rPr sz="2200" spc="20" baseline="41666" dirty="0">
                <a:latin typeface="Symbol"/>
                <a:cs typeface="Symbol"/>
              </a:rPr>
              <a:t></a:t>
            </a:r>
            <a:r>
              <a:rPr sz="2200" baseline="4166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135139">
              <a:spcBef>
                <a:spcPts val="2149"/>
              </a:spcBef>
            </a:pPr>
            <a:r>
              <a:rPr sz="800" spc="9" dirty="0">
                <a:latin typeface="Times New Roman"/>
                <a:cs typeface="Times New Roman"/>
              </a:rPr>
              <a:t>Bode </a:t>
            </a:r>
            <a:r>
              <a:rPr sz="800" spc="13" dirty="0">
                <a:latin typeface="Times New Roman"/>
                <a:cs typeface="Times New Roman"/>
              </a:rPr>
              <a:t>Diagra</a:t>
            </a:r>
            <a:r>
              <a:rPr sz="800" spc="4" dirty="0">
                <a:latin typeface="Times New Roman"/>
                <a:cs typeface="Times New Roman"/>
              </a:rPr>
              <a:t> </a:t>
            </a:r>
            <a:r>
              <a:rPr sz="800" spc="13" dirty="0">
                <a:latin typeface="Times New Roman"/>
                <a:cs typeface="Times New Roman"/>
              </a:rPr>
              <a:t>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63892" y="5965259"/>
            <a:ext cx="958850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40" dirty="0">
                <a:latin typeface="Times New Roman"/>
                <a:cs typeface="Times New Roman"/>
              </a:rPr>
              <a:t>Frequency</a:t>
            </a:r>
            <a:r>
              <a:rPr sz="800" spc="22" dirty="0">
                <a:latin typeface="Times New Roman"/>
                <a:cs typeface="Times New Roman"/>
              </a:rPr>
              <a:t> </a:t>
            </a:r>
            <a:r>
              <a:rPr sz="800" spc="36" dirty="0">
                <a:latin typeface="Times New Roman"/>
                <a:cs typeface="Times New Roman"/>
              </a:rPr>
              <a:t>(rad/sec)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7523" y="4772570"/>
            <a:ext cx="123111" cy="572060"/>
          </a:xfrm>
          <a:prstGeom prst="rect">
            <a:avLst/>
          </a:prstGeom>
        </p:spPr>
        <p:txBody>
          <a:bodyPr vert="vert270" wrap="square" lIns="0" tIns="1710" rIns="0" bIns="0" rtlCol="0">
            <a:spAutoFit/>
          </a:bodyPr>
          <a:lstStyle/>
          <a:p>
            <a:pPr marL="11397">
              <a:spcBef>
                <a:spcPts val="13"/>
              </a:spcBef>
            </a:pPr>
            <a:r>
              <a:rPr sz="800" spc="45" dirty="0">
                <a:latin typeface="Times New Roman"/>
                <a:cs typeface="Times New Roman"/>
              </a:rPr>
              <a:t>Phas </a:t>
            </a:r>
            <a:r>
              <a:rPr sz="800" spc="4" dirty="0">
                <a:latin typeface="Times New Roman"/>
                <a:cs typeface="Times New Roman"/>
              </a:rPr>
              <a:t>e</a:t>
            </a:r>
            <a:r>
              <a:rPr sz="800" spc="-81" dirty="0">
                <a:latin typeface="Times New Roman"/>
                <a:cs typeface="Times New Roman"/>
              </a:rPr>
              <a:t> </a:t>
            </a:r>
            <a:r>
              <a:rPr sz="800" spc="31" dirty="0">
                <a:latin typeface="Times New Roman"/>
                <a:cs typeface="Times New Roman"/>
              </a:rPr>
              <a:t>(deg)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07523" y="3156347"/>
            <a:ext cx="123111" cy="710453"/>
          </a:xfrm>
          <a:prstGeom prst="rect">
            <a:avLst/>
          </a:prstGeom>
        </p:spPr>
        <p:txBody>
          <a:bodyPr vert="vert270" wrap="square" lIns="0" tIns="1710" rIns="0" bIns="0" rtlCol="0">
            <a:spAutoFit/>
          </a:bodyPr>
          <a:lstStyle/>
          <a:p>
            <a:pPr marL="11397">
              <a:spcBef>
                <a:spcPts val="13"/>
              </a:spcBef>
            </a:pPr>
            <a:r>
              <a:rPr sz="800" spc="13" dirty="0">
                <a:latin typeface="Times New Roman"/>
                <a:cs typeface="Times New Roman"/>
              </a:rPr>
              <a:t>Magnitude</a:t>
            </a:r>
            <a:r>
              <a:rPr sz="800" spc="67" dirty="0">
                <a:latin typeface="Times New Roman"/>
                <a:cs typeface="Times New Roman"/>
              </a:rPr>
              <a:t> </a:t>
            </a:r>
            <a:r>
              <a:rPr sz="800" spc="9" dirty="0">
                <a:latin typeface="Times New Roman"/>
                <a:cs typeface="Times New Roman"/>
              </a:rPr>
              <a:t>(dB)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70965" y="2809314"/>
            <a:ext cx="3962400" cy="1404097"/>
          </a:xfrm>
          <a:custGeom>
            <a:avLst/>
            <a:gdLst/>
            <a:ahLst/>
            <a:cxnLst/>
            <a:rect l="l" t="t" r="r" b="b"/>
            <a:pathLst>
              <a:path w="4358640" h="1591310">
                <a:moveTo>
                  <a:pt x="4358271" y="0"/>
                </a:moveTo>
                <a:lnTo>
                  <a:pt x="4358271" y="1590928"/>
                </a:lnTo>
                <a:lnTo>
                  <a:pt x="0" y="1590929"/>
                </a:lnTo>
                <a:lnTo>
                  <a:pt x="0" y="0"/>
                </a:lnTo>
                <a:lnTo>
                  <a:pt x="43582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70954" y="2807970"/>
            <a:ext cx="3968173" cy="1410821"/>
          </a:xfrm>
          <a:custGeom>
            <a:avLst/>
            <a:gdLst/>
            <a:ahLst/>
            <a:cxnLst/>
            <a:rect l="l" t="t" r="r" b="b"/>
            <a:pathLst>
              <a:path w="4364990" h="1598929">
                <a:moveTo>
                  <a:pt x="0" y="0"/>
                </a:moveTo>
                <a:lnTo>
                  <a:pt x="0" y="1598536"/>
                </a:lnTo>
                <a:lnTo>
                  <a:pt x="4364367" y="1598536"/>
                </a:lnTo>
                <a:lnTo>
                  <a:pt x="4364367" y="0"/>
                </a:lnTo>
                <a:lnTo>
                  <a:pt x="0" y="0"/>
                </a:lnTo>
                <a:close/>
              </a:path>
            </a:pathLst>
          </a:custGeom>
          <a:ln w="68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19807" y="4194238"/>
            <a:ext cx="6927" cy="17929"/>
          </a:xfrm>
          <a:custGeom>
            <a:avLst/>
            <a:gdLst/>
            <a:ahLst/>
            <a:cxnLst/>
            <a:rect l="l" t="t" r="r" b="b"/>
            <a:pathLst>
              <a:path w="7620" h="20320">
                <a:moveTo>
                  <a:pt x="0" y="19812"/>
                </a:moveTo>
                <a:lnTo>
                  <a:pt x="7620" y="0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19807" y="2807970"/>
            <a:ext cx="6927" cy="12326"/>
          </a:xfrm>
          <a:custGeom>
            <a:avLst/>
            <a:gdLst/>
            <a:ahLst/>
            <a:cxnLst/>
            <a:rect l="l" t="t" r="r" b="b"/>
            <a:pathLst>
              <a:path w="7620" h="13969">
                <a:moveTo>
                  <a:pt x="0" y="0"/>
                </a:moveTo>
                <a:lnTo>
                  <a:pt x="7620" y="13715"/>
                </a:lnTo>
              </a:path>
            </a:pathLst>
          </a:custGeom>
          <a:ln w="685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94104" y="4194238"/>
            <a:ext cx="6927" cy="17929"/>
          </a:xfrm>
          <a:custGeom>
            <a:avLst/>
            <a:gdLst/>
            <a:ahLst/>
            <a:cxnLst/>
            <a:rect l="l" t="t" r="r" b="b"/>
            <a:pathLst>
              <a:path w="7620" h="20320">
                <a:moveTo>
                  <a:pt x="0" y="19812"/>
                </a:moveTo>
                <a:lnTo>
                  <a:pt x="7620" y="0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94104" y="2807970"/>
            <a:ext cx="6927" cy="12326"/>
          </a:xfrm>
          <a:custGeom>
            <a:avLst/>
            <a:gdLst/>
            <a:ahLst/>
            <a:cxnLst/>
            <a:rect l="l" t="t" r="r" b="b"/>
            <a:pathLst>
              <a:path w="7620" h="13969">
                <a:moveTo>
                  <a:pt x="0" y="0"/>
                </a:moveTo>
                <a:lnTo>
                  <a:pt x="7620" y="13715"/>
                </a:lnTo>
              </a:path>
            </a:pathLst>
          </a:custGeom>
          <a:ln w="685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25204" y="4194238"/>
            <a:ext cx="5773" cy="17929"/>
          </a:xfrm>
          <a:custGeom>
            <a:avLst/>
            <a:gdLst/>
            <a:ahLst/>
            <a:cxnLst/>
            <a:rect l="l" t="t" r="r" b="b"/>
            <a:pathLst>
              <a:path w="6350" h="20320">
                <a:moveTo>
                  <a:pt x="0" y="19812"/>
                </a:moveTo>
                <a:lnTo>
                  <a:pt x="6096" y="0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25204" y="2807970"/>
            <a:ext cx="5773" cy="12326"/>
          </a:xfrm>
          <a:custGeom>
            <a:avLst/>
            <a:gdLst/>
            <a:ahLst/>
            <a:cxnLst/>
            <a:rect l="l" t="t" r="r" b="b"/>
            <a:pathLst>
              <a:path w="6350" h="13969">
                <a:moveTo>
                  <a:pt x="0" y="0"/>
                </a:moveTo>
                <a:lnTo>
                  <a:pt x="6096" y="13715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366596" y="3780296"/>
            <a:ext cx="76777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66596" y="3429356"/>
            <a:ext cx="76777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04255" y="3078418"/>
            <a:ext cx="133927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22" dirty="0">
                <a:solidFill>
                  <a:srgbClr val="808080"/>
                </a:solidFill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04255" y="2720756"/>
            <a:ext cx="133927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22" dirty="0">
                <a:solidFill>
                  <a:srgbClr val="808080"/>
                </a:solidFill>
                <a:latin typeface="Times New Roman"/>
                <a:cs typeface="Times New Roman"/>
              </a:rPr>
              <a:t>15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70954" y="3105127"/>
            <a:ext cx="3799032" cy="1089212"/>
          </a:xfrm>
          <a:custGeom>
            <a:avLst/>
            <a:gdLst/>
            <a:ahLst/>
            <a:cxnLst/>
            <a:rect l="l" t="t" r="r" b="b"/>
            <a:pathLst>
              <a:path w="4178934" h="1234439">
                <a:moveTo>
                  <a:pt x="3437864" y="809167"/>
                </a:moveTo>
                <a:lnTo>
                  <a:pt x="3320529" y="713168"/>
                </a:lnTo>
                <a:lnTo>
                  <a:pt x="3314433" y="713168"/>
                </a:lnTo>
                <a:lnTo>
                  <a:pt x="3191002" y="623252"/>
                </a:lnTo>
                <a:lnTo>
                  <a:pt x="3067558" y="534873"/>
                </a:lnTo>
                <a:lnTo>
                  <a:pt x="2944126" y="444969"/>
                </a:lnTo>
                <a:lnTo>
                  <a:pt x="2820695" y="362673"/>
                </a:lnTo>
                <a:lnTo>
                  <a:pt x="2820695" y="356577"/>
                </a:lnTo>
                <a:lnTo>
                  <a:pt x="2703360" y="294106"/>
                </a:lnTo>
                <a:lnTo>
                  <a:pt x="2579916" y="233146"/>
                </a:lnTo>
                <a:lnTo>
                  <a:pt x="2456484" y="178282"/>
                </a:lnTo>
                <a:lnTo>
                  <a:pt x="2333053" y="137147"/>
                </a:lnTo>
                <a:lnTo>
                  <a:pt x="2086190" y="82283"/>
                </a:lnTo>
                <a:lnTo>
                  <a:pt x="1968855" y="60947"/>
                </a:lnTo>
                <a:lnTo>
                  <a:pt x="1962759" y="60947"/>
                </a:lnTo>
                <a:lnTo>
                  <a:pt x="1839315" y="47231"/>
                </a:lnTo>
                <a:lnTo>
                  <a:pt x="1715884" y="41135"/>
                </a:lnTo>
                <a:lnTo>
                  <a:pt x="1592453" y="27419"/>
                </a:lnTo>
                <a:lnTo>
                  <a:pt x="1461401" y="19799"/>
                </a:lnTo>
                <a:lnTo>
                  <a:pt x="1351686" y="19799"/>
                </a:lnTo>
                <a:lnTo>
                  <a:pt x="1228242" y="13703"/>
                </a:lnTo>
                <a:lnTo>
                  <a:pt x="611073" y="13703"/>
                </a:lnTo>
                <a:lnTo>
                  <a:pt x="487641" y="0"/>
                </a:lnTo>
                <a:lnTo>
                  <a:pt x="0" y="0"/>
                </a:lnTo>
                <a:lnTo>
                  <a:pt x="0" y="27419"/>
                </a:lnTo>
                <a:lnTo>
                  <a:pt x="487641" y="27419"/>
                </a:lnTo>
                <a:lnTo>
                  <a:pt x="611073" y="41135"/>
                </a:lnTo>
                <a:lnTo>
                  <a:pt x="1228242" y="41135"/>
                </a:lnTo>
                <a:lnTo>
                  <a:pt x="1351686" y="47231"/>
                </a:lnTo>
                <a:lnTo>
                  <a:pt x="1461401" y="47231"/>
                </a:lnTo>
                <a:lnTo>
                  <a:pt x="1592453" y="54851"/>
                </a:lnTo>
                <a:lnTo>
                  <a:pt x="1715884" y="68567"/>
                </a:lnTo>
                <a:lnTo>
                  <a:pt x="1839315" y="74663"/>
                </a:lnTo>
                <a:lnTo>
                  <a:pt x="1962759" y="88379"/>
                </a:lnTo>
                <a:lnTo>
                  <a:pt x="2078570" y="109715"/>
                </a:lnTo>
                <a:lnTo>
                  <a:pt x="2325433" y="164566"/>
                </a:lnTo>
                <a:lnTo>
                  <a:pt x="2443947" y="203593"/>
                </a:lnTo>
                <a:lnTo>
                  <a:pt x="2450388" y="191998"/>
                </a:lnTo>
                <a:lnTo>
                  <a:pt x="2450388" y="209101"/>
                </a:lnTo>
                <a:lnTo>
                  <a:pt x="2566212" y="260578"/>
                </a:lnTo>
                <a:lnTo>
                  <a:pt x="2689644" y="321525"/>
                </a:lnTo>
                <a:lnTo>
                  <a:pt x="2806979" y="384009"/>
                </a:lnTo>
                <a:lnTo>
                  <a:pt x="2813075" y="370293"/>
                </a:lnTo>
                <a:lnTo>
                  <a:pt x="2813075" y="388074"/>
                </a:lnTo>
                <a:lnTo>
                  <a:pt x="2930410" y="466305"/>
                </a:lnTo>
                <a:lnTo>
                  <a:pt x="3053841" y="554685"/>
                </a:lnTo>
                <a:lnTo>
                  <a:pt x="3177286" y="644588"/>
                </a:lnTo>
                <a:lnTo>
                  <a:pt x="3300717" y="732980"/>
                </a:lnTo>
                <a:lnTo>
                  <a:pt x="3306813" y="719264"/>
                </a:lnTo>
                <a:lnTo>
                  <a:pt x="3306813" y="737968"/>
                </a:lnTo>
                <a:lnTo>
                  <a:pt x="3418052" y="828979"/>
                </a:lnTo>
                <a:lnTo>
                  <a:pt x="3424148" y="833420"/>
                </a:lnTo>
                <a:lnTo>
                  <a:pt x="3424148" y="815263"/>
                </a:lnTo>
                <a:lnTo>
                  <a:pt x="3431768" y="809167"/>
                </a:lnTo>
                <a:lnTo>
                  <a:pt x="3434103" y="810839"/>
                </a:lnTo>
                <a:lnTo>
                  <a:pt x="3437864" y="809167"/>
                </a:lnTo>
                <a:close/>
              </a:path>
              <a:path w="4178934" h="1234439">
                <a:moveTo>
                  <a:pt x="2450388" y="209101"/>
                </a:moveTo>
                <a:lnTo>
                  <a:pt x="2450388" y="205714"/>
                </a:lnTo>
                <a:lnTo>
                  <a:pt x="2443947" y="203593"/>
                </a:lnTo>
                <a:lnTo>
                  <a:pt x="2442768" y="205714"/>
                </a:lnTo>
                <a:lnTo>
                  <a:pt x="2450388" y="209101"/>
                </a:lnTo>
                <a:close/>
              </a:path>
              <a:path w="4178934" h="1234439">
                <a:moveTo>
                  <a:pt x="2450388" y="205714"/>
                </a:moveTo>
                <a:lnTo>
                  <a:pt x="2450388" y="191998"/>
                </a:lnTo>
                <a:lnTo>
                  <a:pt x="2443947" y="203593"/>
                </a:lnTo>
                <a:lnTo>
                  <a:pt x="2450388" y="205714"/>
                </a:lnTo>
                <a:close/>
              </a:path>
              <a:path w="4178934" h="1234439">
                <a:moveTo>
                  <a:pt x="2813075" y="388074"/>
                </a:moveTo>
                <a:lnTo>
                  <a:pt x="2813075" y="370293"/>
                </a:lnTo>
                <a:lnTo>
                  <a:pt x="2806979" y="384009"/>
                </a:lnTo>
                <a:lnTo>
                  <a:pt x="2813075" y="388074"/>
                </a:lnTo>
                <a:close/>
              </a:path>
              <a:path w="4178934" h="1234439">
                <a:moveTo>
                  <a:pt x="3306813" y="737968"/>
                </a:moveTo>
                <a:lnTo>
                  <a:pt x="3306813" y="719264"/>
                </a:lnTo>
                <a:lnTo>
                  <a:pt x="3300717" y="732980"/>
                </a:lnTo>
                <a:lnTo>
                  <a:pt x="3306813" y="737968"/>
                </a:lnTo>
                <a:close/>
              </a:path>
              <a:path w="4178934" h="1234439">
                <a:moveTo>
                  <a:pt x="3434103" y="810839"/>
                </a:moveTo>
                <a:lnTo>
                  <a:pt x="3431768" y="809167"/>
                </a:lnTo>
                <a:lnTo>
                  <a:pt x="3424148" y="815263"/>
                </a:lnTo>
                <a:lnTo>
                  <a:pt x="3434103" y="810839"/>
                </a:lnTo>
                <a:close/>
              </a:path>
              <a:path w="4178934" h="1234439">
                <a:moveTo>
                  <a:pt x="3881805" y="1115489"/>
                </a:moveTo>
                <a:lnTo>
                  <a:pt x="3780739" y="1056043"/>
                </a:lnTo>
                <a:lnTo>
                  <a:pt x="3678631" y="987463"/>
                </a:lnTo>
                <a:lnTo>
                  <a:pt x="3555199" y="897559"/>
                </a:lnTo>
                <a:lnTo>
                  <a:pt x="3434103" y="810839"/>
                </a:lnTo>
                <a:lnTo>
                  <a:pt x="3424148" y="815263"/>
                </a:lnTo>
                <a:lnTo>
                  <a:pt x="3424148" y="833420"/>
                </a:lnTo>
                <a:lnTo>
                  <a:pt x="3541483" y="918895"/>
                </a:lnTo>
                <a:lnTo>
                  <a:pt x="3664915" y="1007275"/>
                </a:lnTo>
                <a:lnTo>
                  <a:pt x="3767023" y="1075855"/>
                </a:lnTo>
                <a:lnTo>
                  <a:pt x="3870642" y="1138326"/>
                </a:lnTo>
                <a:lnTo>
                  <a:pt x="3876738" y="1141326"/>
                </a:lnTo>
                <a:lnTo>
                  <a:pt x="3876738" y="1124610"/>
                </a:lnTo>
                <a:lnTo>
                  <a:pt x="3881805" y="1115489"/>
                </a:lnTo>
                <a:close/>
              </a:path>
              <a:path w="4178934" h="1234439">
                <a:moveTo>
                  <a:pt x="3884358" y="1116990"/>
                </a:moveTo>
                <a:lnTo>
                  <a:pt x="3881805" y="1115489"/>
                </a:lnTo>
                <a:lnTo>
                  <a:pt x="3876738" y="1124610"/>
                </a:lnTo>
                <a:lnTo>
                  <a:pt x="3884358" y="1116990"/>
                </a:lnTo>
                <a:close/>
              </a:path>
              <a:path w="4178934" h="1234439">
                <a:moveTo>
                  <a:pt x="3884358" y="1145076"/>
                </a:moveTo>
                <a:lnTo>
                  <a:pt x="3884358" y="1116990"/>
                </a:lnTo>
                <a:lnTo>
                  <a:pt x="3876738" y="1124610"/>
                </a:lnTo>
                <a:lnTo>
                  <a:pt x="3876738" y="1141326"/>
                </a:lnTo>
                <a:lnTo>
                  <a:pt x="3884358" y="1145076"/>
                </a:lnTo>
                <a:close/>
              </a:path>
              <a:path w="4178934" h="1234439">
                <a:moveTo>
                  <a:pt x="3980357" y="1158138"/>
                </a:moveTo>
                <a:lnTo>
                  <a:pt x="3884358" y="1110894"/>
                </a:lnTo>
                <a:lnTo>
                  <a:pt x="3881805" y="1115489"/>
                </a:lnTo>
                <a:lnTo>
                  <a:pt x="3884358" y="1116990"/>
                </a:lnTo>
                <a:lnTo>
                  <a:pt x="3884358" y="1145076"/>
                </a:lnTo>
                <a:lnTo>
                  <a:pt x="3966641" y="1185570"/>
                </a:lnTo>
                <a:lnTo>
                  <a:pt x="3972737" y="1185570"/>
                </a:lnTo>
                <a:lnTo>
                  <a:pt x="3972737" y="1171854"/>
                </a:lnTo>
                <a:lnTo>
                  <a:pt x="3980357" y="1158138"/>
                </a:lnTo>
                <a:close/>
              </a:path>
              <a:path w="4178934" h="1234439">
                <a:moveTo>
                  <a:pt x="4082465" y="1193190"/>
                </a:moveTo>
                <a:lnTo>
                  <a:pt x="3980357" y="1158138"/>
                </a:lnTo>
                <a:lnTo>
                  <a:pt x="3972737" y="1171854"/>
                </a:lnTo>
                <a:lnTo>
                  <a:pt x="3972737" y="1185570"/>
                </a:lnTo>
                <a:lnTo>
                  <a:pt x="4076369" y="1220622"/>
                </a:lnTo>
                <a:lnTo>
                  <a:pt x="4076369" y="1193190"/>
                </a:lnTo>
                <a:lnTo>
                  <a:pt x="4082122" y="1193963"/>
                </a:lnTo>
                <a:lnTo>
                  <a:pt x="4082465" y="1193190"/>
                </a:lnTo>
                <a:close/>
              </a:path>
              <a:path w="4178934" h="1234439">
                <a:moveTo>
                  <a:pt x="4082122" y="1193963"/>
                </a:moveTo>
                <a:lnTo>
                  <a:pt x="4076369" y="1193190"/>
                </a:lnTo>
                <a:lnTo>
                  <a:pt x="4076369" y="1206906"/>
                </a:lnTo>
                <a:lnTo>
                  <a:pt x="4082122" y="1193963"/>
                </a:lnTo>
                <a:close/>
              </a:path>
              <a:path w="4178934" h="1234439">
                <a:moveTo>
                  <a:pt x="4178465" y="1234325"/>
                </a:moveTo>
                <a:lnTo>
                  <a:pt x="4178465" y="1206906"/>
                </a:lnTo>
                <a:lnTo>
                  <a:pt x="4082122" y="1193963"/>
                </a:lnTo>
                <a:lnTo>
                  <a:pt x="4076369" y="1206906"/>
                </a:lnTo>
                <a:lnTo>
                  <a:pt x="4076369" y="1220622"/>
                </a:lnTo>
                <a:lnTo>
                  <a:pt x="4178465" y="123432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4467837" y="2804944"/>
          <a:ext cx="3954890" cy="1407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045"/>
                <a:gridCol w="267855"/>
                <a:gridCol w="187614"/>
                <a:gridCol w="150091"/>
                <a:gridCol w="119495"/>
                <a:gridCol w="106795"/>
                <a:gridCol w="87167"/>
                <a:gridCol w="80241"/>
                <a:gridCol w="62345"/>
                <a:gridCol w="461240"/>
                <a:gridCol w="268432"/>
                <a:gridCol w="193386"/>
                <a:gridCol w="142009"/>
                <a:gridCol w="118341"/>
                <a:gridCol w="104486"/>
                <a:gridCol w="86591"/>
                <a:gridCol w="73890"/>
                <a:gridCol w="75045"/>
                <a:gridCol w="453159"/>
                <a:gridCol w="282864"/>
                <a:gridCol w="177799"/>
              </a:tblGrid>
              <a:tr h="350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50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50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4372138" y="5801219"/>
            <a:ext cx="136814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84349" y="5755514"/>
            <a:ext cx="86591" cy="10384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600" spc="-18" dirty="0">
                <a:solidFill>
                  <a:srgbClr val="808080"/>
                </a:solidFill>
                <a:latin typeface="Times New Roman"/>
                <a:cs typeface="Times New Roman"/>
              </a:rPr>
              <a:t>-2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919807" y="4339455"/>
            <a:ext cx="6927" cy="19050"/>
          </a:xfrm>
          <a:custGeom>
            <a:avLst/>
            <a:gdLst/>
            <a:ahLst/>
            <a:cxnLst/>
            <a:rect l="l" t="t" r="r" b="b"/>
            <a:pathLst>
              <a:path w="7620" h="21589">
                <a:moveTo>
                  <a:pt x="0" y="0"/>
                </a:moveTo>
                <a:lnTo>
                  <a:pt x="7620" y="21336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94104" y="4339455"/>
            <a:ext cx="6927" cy="19050"/>
          </a:xfrm>
          <a:custGeom>
            <a:avLst/>
            <a:gdLst/>
            <a:ahLst/>
            <a:cxnLst/>
            <a:rect l="l" t="t" r="r" b="b"/>
            <a:pathLst>
              <a:path w="7620" h="21589">
                <a:moveTo>
                  <a:pt x="0" y="0"/>
                </a:moveTo>
                <a:lnTo>
                  <a:pt x="7620" y="21336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25204" y="4339455"/>
            <a:ext cx="5773" cy="19050"/>
          </a:xfrm>
          <a:custGeom>
            <a:avLst/>
            <a:gdLst/>
            <a:ahLst/>
            <a:cxnLst/>
            <a:rect l="l" t="t" r="r" b="b"/>
            <a:pathLst>
              <a:path w="6350" h="21589">
                <a:moveTo>
                  <a:pt x="0" y="0"/>
                </a:moveTo>
                <a:lnTo>
                  <a:pt x="6096" y="21336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889083" y="5801219"/>
            <a:ext cx="133927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22" dirty="0">
                <a:solidFill>
                  <a:srgbClr val="808080"/>
                </a:solidFill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01295" y="5755514"/>
            <a:ext cx="86591" cy="10384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600" spc="-18" dirty="0">
                <a:solidFill>
                  <a:srgbClr val="808080"/>
                </a:solidFill>
                <a:latin typeface="Times New Roman"/>
                <a:cs typeface="Times New Roman"/>
              </a:rPr>
              <a:t>-1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29581" y="5801219"/>
            <a:ext cx="136814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41793" y="5755514"/>
            <a:ext cx="64077" cy="10384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600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16979" y="5650624"/>
            <a:ext cx="226291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18" dirty="0">
                <a:solidFill>
                  <a:srgbClr val="808080"/>
                </a:solidFill>
                <a:latin typeface="Times New Roman"/>
                <a:cs typeface="Times New Roman"/>
              </a:rPr>
              <a:t>-1</a:t>
            </a: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8</a:t>
            </a: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16979" y="5305064"/>
            <a:ext cx="226291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18" dirty="0">
                <a:solidFill>
                  <a:srgbClr val="808080"/>
                </a:solidFill>
                <a:latin typeface="Times New Roman"/>
                <a:cs typeface="Times New Roman"/>
              </a:rPr>
              <a:t>-1</a:t>
            </a: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72393" y="4960849"/>
            <a:ext cx="170873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18" dirty="0">
                <a:solidFill>
                  <a:srgbClr val="808080"/>
                </a:solidFill>
                <a:latin typeface="Times New Roman"/>
                <a:cs typeface="Times New Roman"/>
              </a:rPr>
              <a:t>-</a:t>
            </a: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9</a:t>
            </a: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470954" y="4690401"/>
            <a:ext cx="30595" cy="6724"/>
          </a:xfrm>
          <a:custGeom>
            <a:avLst/>
            <a:gdLst/>
            <a:ahLst/>
            <a:cxnLst/>
            <a:rect l="l" t="t" r="r" b="b"/>
            <a:pathLst>
              <a:path w="33654" h="7620">
                <a:moveTo>
                  <a:pt x="0" y="0"/>
                </a:moveTo>
                <a:lnTo>
                  <a:pt x="33527" y="7620"/>
                </a:lnTo>
              </a:path>
            </a:pathLst>
          </a:custGeom>
          <a:ln w="6858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94237" y="4690401"/>
            <a:ext cx="39255" cy="6724"/>
          </a:xfrm>
          <a:custGeom>
            <a:avLst/>
            <a:gdLst/>
            <a:ahLst/>
            <a:cxnLst/>
            <a:rect l="l" t="t" r="r" b="b"/>
            <a:pathLst>
              <a:path w="43179" h="7620">
                <a:moveTo>
                  <a:pt x="42672" y="0"/>
                </a:moveTo>
                <a:lnTo>
                  <a:pt x="0" y="7620"/>
                </a:lnTo>
              </a:path>
            </a:pathLst>
          </a:custGeom>
          <a:ln w="685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2393" y="4609911"/>
            <a:ext cx="170873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spc="18" dirty="0">
                <a:solidFill>
                  <a:srgbClr val="808080"/>
                </a:solidFill>
                <a:latin typeface="Times New Roman"/>
                <a:cs typeface="Times New Roman"/>
              </a:rPr>
              <a:t>-</a:t>
            </a:r>
            <a:r>
              <a:rPr sz="800" spc="36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29192" y="4121597"/>
            <a:ext cx="116032" cy="289112"/>
          </a:xfrm>
          <a:prstGeom prst="rect">
            <a:avLst/>
          </a:prstGeom>
        </p:spPr>
        <p:txBody>
          <a:bodyPr vert="horz" wrap="square" lIns="0" tIns="23363" rIns="0" bIns="0" rtlCol="0">
            <a:spAutoFit/>
          </a:bodyPr>
          <a:lstStyle/>
          <a:p>
            <a:pPr marL="11397">
              <a:spcBef>
                <a:spcPts val="183"/>
              </a:spcBef>
            </a:pPr>
            <a:r>
              <a:rPr sz="800" spc="18" dirty="0">
                <a:solidFill>
                  <a:srgbClr val="808080"/>
                </a:solidFill>
                <a:latin typeface="Times New Roman"/>
                <a:cs typeface="Times New Roman"/>
              </a:rPr>
              <a:t>-5</a:t>
            </a:r>
            <a:endParaRPr sz="800">
              <a:latin typeface="Times New Roman"/>
              <a:cs typeface="Times New Roman"/>
            </a:endParaRPr>
          </a:p>
          <a:p>
            <a:pPr marL="47867">
              <a:spcBef>
                <a:spcPts val="94"/>
              </a:spcBef>
            </a:pPr>
            <a:r>
              <a:rPr sz="800" spc="9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470953" y="4351557"/>
            <a:ext cx="3811155" cy="1391771"/>
          </a:xfrm>
          <a:custGeom>
            <a:avLst/>
            <a:gdLst/>
            <a:ahLst/>
            <a:cxnLst/>
            <a:rect l="l" t="t" r="r" b="b"/>
            <a:pathLst>
              <a:path w="4192270" h="1577340">
                <a:moveTo>
                  <a:pt x="1104811" y="62483"/>
                </a:moveTo>
                <a:lnTo>
                  <a:pt x="981379" y="41147"/>
                </a:lnTo>
                <a:lnTo>
                  <a:pt x="973759" y="41148"/>
                </a:lnTo>
                <a:lnTo>
                  <a:pt x="850328" y="35052"/>
                </a:lnTo>
                <a:lnTo>
                  <a:pt x="726897" y="27432"/>
                </a:lnTo>
                <a:lnTo>
                  <a:pt x="611073" y="27432"/>
                </a:lnTo>
                <a:lnTo>
                  <a:pt x="487641" y="21336"/>
                </a:lnTo>
                <a:lnTo>
                  <a:pt x="362686" y="7620"/>
                </a:lnTo>
                <a:lnTo>
                  <a:pt x="239255" y="7620"/>
                </a:lnTo>
                <a:lnTo>
                  <a:pt x="115824" y="0"/>
                </a:lnTo>
                <a:lnTo>
                  <a:pt x="0" y="0"/>
                </a:lnTo>
                <a:lnTo>
                  <a:pt x="0" y="27432"/>
                </a:lnTo>
                <a:lnTo>
                  <a:pt x="115824" y="27432"/>
                </a:lnTo>
                <a:lnTo>
                  <a:pt x="239255" y="35052"/>
                </a:lnTo>
                <a:lnTo>
                  <a:pt x="362686" y="35052"/>
                </a:lnTo>
                <a:lnTo>
                  <a:pt x="487641" y="48768"/>
                </a:lnTo>
                <a:lnTo>
                  <a:pt x="611073" y="54864"/>
                </a:lnTo>
                <a:lnTo>
                  <a:pt x="726897" y="54864"/>
                </a:lnTo>
                <a:lnTo>
                  <a:pt x="850328" y="62484"/>
                </a:lnTo>
                <a:lnTo>
                  <a:pt x="973759" y="68580"/>
                </a:lnTo>
                <a:lnTo>
                  <a:pt x="1097191" y="89915"/>
                </a:lnTo>
                <a:lnTo>
                  <a:pt x="1097191" y="62483"/>
                </a:lnTo>
                <a:lnTo>
                  <a:pt x="1104619" y="62829"/>
                </a:lnTo>
                <a:lnTo>
                  <a:pt x="1104811" y="62483"/>
                </a:lnTo>
                <a:close/>
              </a:path>
              <a:path w="4192270" h="1577340">
                <a:moveTo>
                  <a:pt x="1104619" y="62829"/>
                </a:moveTo>
                <a:lnTo>
                  <a:pt x="1097191" y="62483"/>
                </a:lnTo>
                <a:lnTo>
                  <a:pt x="1097191" y="76199"/>
                </a:lnTo>
                <a:lnTo>
                  <a:pt x="1104619" y="62829"/>
                </a:lnTo>
                <a:close/>
              </a:path>
              <a:path w="4192270" h="1577340">
                <a:moveTo>
                  <a:pt x="2333053" y="356590"/>
                </a:moveTo>
                <a:lnTo>
                  <a:pt x="2209622" y="301726"/>
                </a:lnTo>
                <a:lnTo>
                  <a:pt x="2086190" y="260591"/>
                </a:lnTo>
                <a:lnTo>
                  <a:pt x="1968855" y="219443"/>
                </a:lnTo>
                <a:lnTo>
                  <a:pt x="1845411" y="185915"/>
                </a:lnTo>
                <a:lnTo>
                  <a:pt x="1598549" y="131051"/>
                </a:lnTo>
                <a:lnTo>
                  <a:pt x="1469021" y="109727"/>
                </a:lnTo>
                <a:lnTo>
                  <a:pt x="1357782" y="89915"/>
                </a:lnTo>
                <a:lnTo>
                  <a:pt x="1234338" y="68579"/>
                </a:lnTo>
                <a:lnTo>
                  <a:pt x="1228242" y="68579"/>
                </a:lnTo>
                <a:lnTo>
                  <a:pt x="1104619" y="62829"/>
                </a:lnTo>
                <a:lnTo>
                  <a:pt x="1097191" y="76199"/>
                </a:lnTo>
                <a:lnTo>
                  <a:pt x="1097191" y="89915"/>
                </a:lnTo>
                <a:lnTo>
                  <a:pt x="1228242" y="96011"/>
                </a:lnTo>
                <a:lnTo>
                  <a:pt x="1351686" y="117347"/>
                </a:lnTo>
                <a:lnTo>
                  <a:pt x="1461401" y="137147"/>
                </a:lnTo>
                <a:lnTo>
                  <a:pt x="1592453" y="158483"/>
                </a:lnTo>
                <a:lnTo>
                  <a:pt x="1839315" y="213347"/>
                </a:lnTo>
                <a:lnTo>
                  <a:pt x="1962759" y="246875"/>
                </a:lnTo>
                <a:lnTo>
                  <a:pt x="2078570" y="288010"/>
                </a:lnTo>
                <a:lnTo>
                  <a:pt x="2196692" y="327388"/>
                </a:lnTo>
                <a:lnTo>
                  <a:pt x="2202002" y="315442"/>
                </a:lnTo>
                <a:lnTo>
                  <a:pt x="2202002" y="331868"/>
                </a:lnTo>
                <a:lnTo>
                  <a:pt x="2319337" y="384022"/>
                </a:lnTo>
                <a:lnTo>
                  <a:pt x="2325433" y="384022"/>
                </a:lnTo>
                <a:lnTo>
                  <a:pt x="2325433" y="370306"/>
                </a:lnTo>
                <a:lnTo>
                  <a:pt x="2333053" y="356590"/>
                </a:lnTo>
                <a:close/>
              </a:path>
              <a:path w="4192270" h="1577340">
                <a:moveTo>
                  <a:pt x="2202002" y="331868"/>
                </a:moveTo>
                <a:lnTo>
                  <a:pt x="2202002" y="329158"/>
                </a:lnTo>
                <a:lnTo>
                  <a:pt x="2196692" y="327388"/>
                </a:lnTo>
                <a:lnTo>
                  <a:pt x="2195906" y="329158"/>
                </a:lnTo>
                <a:lnTo>
                  <a:pt x="2202002" y="331868"/>
                </a:lnTo>
                <a:close/>
              </a:path>
              <a:path w="4192270" h="1577340">
                <a:moveTo>
                  <a:pt x="2202002" y="329158"/>
                </a:moveTo>
                <a:lnTo>
                  <a:pt x="2202002" y="315442"/>
                </a:lnTo>
                <a:lnTo>
                  <a:pt x="2196692" y="327388"/>
                </a:lnTo>
                <a:lnTo>
                  <a:pt x="2202002" y="329158"/>
                </a:lnTo>
                <a:close/>
              </a:path>
              <a:path w="4192270" h="1577340">
                <a:moveTo>
                  <a:pt x="4192181" y="1557401"/>
                </a:moveTo>
                <a:lnTo>
                  <a:pt x="4090085" y="1433969"/>
                </a:lnTo>
                <a:lnTo>
                  <a:pt x="3986453" y="1330350"/>
                </a:lnTo>
                <a:lnTo>
                  <a:pt x="3890454" y="1241958"/>
                </a:lnTo>
                <a:lnTo>
                  <a:pt x="3788359" y="1159675"/>
                </a:lnTo>
                <a:lnTo>
                  <a:pt x="3684727" y="1077379"/>
                </a:lnTo>
                <a:lnTo>
                  <a:pt x="3678631" y="1077379"/>
                </a:lnTo>
                <a:lnTo>
                  <a:pt x="3555199" y="995095"/>
                </a:lnTo>
                <a:lnTo>
                  <a:pt x="3431768" y="918895"/>
                </a:lnTo>
                <a:lnTo>
                  <a:pt x="3314433" y="850328"/>
                </a:lnTo>
                <a:lnTo>
                  <a:pt x="3191002" y="781748"/>
                </a:lnTo>
                <a:lnTo>
                  <a:pt x="3067558" y="707085"/>
                </a:lnTo>
                <a:lnTo>
                  <a:pt x="3067558" y="699465"/>
                </a:lnTo>
                <a:lnTo>
                  <a:pt x="2944126" y="638505"/>
                </a:lnTo>
                <a:lnTo>
                  <a:pt x="2820695" y="576033"/>
                </a:lnTo>
                <a:lnTo>
                  <a:pt x="2703360" y="515073"/>
                </a:lnTo>
                <a:lnTo>
                  <a:pt x="2579916" y="460209"/>
                </a:lnTo>
                <a:lnTo>
                  <a:pt x="2456484" y="397738"/>
                </a:lnTo>
                <a:lnTo>
                  <a:pt x="2333053" y="356590"/>
                </a:lnTo>
                <a:lnTo>
                  <a:pt x="2325433" y="370306"/>
                </a:lnTo>
                <a:lnTo>
                  <a:pt x="2325433" y="384022"/>
                </a:lnTo>
                <a:lnTo>
                  <a:pt x="2443947" y="423049"/>
                </a:lnTo>
                <a:lnTo>
                  <a:pt x="2450388" y="411454"/>
                </a:lnTo>
                <a:lnTo>
                  <a:pt x="2450388" y="429026"/>
                </a:lnTo>
                <a:lnTo>
                  <a:pt x="2566212" y="487641"/>
                </a:lnTo>
                <a:lnTo>
                  <a:pt x="2689644" y="542505"/>
                </a:lnTo>
                <a:lnTo>
                  <a:pt x="2806979" y="603453"/>
                </a:lnTo>
                <a:lnTo>
                  <a:pt x="2930410" y="665937"/>
                </a:lnTo>
                <a:lnTo>
                  <a:pt x="3053841" y="726897"/>
                </a:lnTo>
                <a:lnTo>
                  <a:pt x="3059938" y="713181"/>
                </a:lnTo>
                <a:lnTo>
                  <a:pt x="3059938" y="730659"/>
                </a:lnTo>
                <a:lnTo>
                  <a:pt x="3177286" y="803084"/>
                </a:lnTo>
                <a:lnTo>
                  <a:pt x="3300717" y="871664"/>
                </a:lnTo>
                <a:lnTo>
                  <a:pt x="3418052" y="940231"/>
                </a:lnTo>
                <a:lnTo>
                  <a:pt x="3541483" y="1014907"/>
                </a:lnTo>
                <a:lnTo>
                  <a:pt x="3664915" y="1097191"/>
                </a:lnTo>
                <a:lnTo>
                  <a:pt x="3671011" y="1083475"/>
                </a:lnTo>
                <a:lnTo>
                  <a:pt x="3671011" y="1102104"/>
                </a:lnTo>
                <a:lnTo>
                  <a:pt x="3767023" y="1179487"/>
                </a:lnTo>
                <a:lnTo>
                  <a:pt x="3870642" y="1261770"/>
                </a:lnTo>
                <a:lnTo>
                  <a:pt x="3966641" y="1351673"/>
                </a:lnTo>
                <a:lnTo>
                  <a:pt x="4068749" y="1453781"/>
                </a:lnTo>
                <a:lnTo>
                  <a:pt x="4172369" y="1577213"/>
                </a:lnTo>
                <a:lnTo>
                  <a:pt x="4192181" y="1557401"/>
                </a:lnTo>
                <a:close/>
              </a:path>
              <a:path w="4192270" h="1577340">
                <a:moveTo>
                  <a:pt x="2450388" y="429026"/>
                </a:moveTo>
                <a:lnTo>
                  <a:pt x="2450388" y="425170"/>
                </a:lnTo>
                <a:lnTo>
                  <a:pt x="2443947" y="423049"/>
                </a:lnTo>
                <a:lnTo>
                  <a:pt x="2442768" y="425170"/>
                </a:lnTo>
                <a:lnTo>
                  <a:pt x="2450388" y="429026"/>
                </a:lnTo>
                <a:close/>
              </a:path>
              <a:path w="4192270" h="1577340">
                <a:moveTo>
                  <a:pt x="2450388" y="425170"/>
                </a:moveTo>
                <a:lnTo>
                  <a:pt x="2450388" y="411454"/>
                </a:lnTo>
                <a:lnTo>
                  <a:pt x="2443947" y="423049"/>
                </a:lnTo>
                <a:lnTo>
                  <a:pt x="2450388" y="425170"/>
                </a:lnTo>
                <a:close/>
              </a:path>
              <a:path w="4192270" h="1577340">
                <a:moveTo>
                  <a:pt x="3059938" y="730659"/>
                </a:moveTo>
                <a:lnTo>
                  <a:pt x="3059938" y="713181"/>
                </a:lnTo>
                <a:lnTo>
                  <a:pt x="3053841" y="726897"/>
                </a:lnTo>
                <a:lnTo>
                  <a:pt x="3059938" y="730659"/>
                </a:lnTo>
                <a:close/>
              </a:path>
              <a:path w="4192270" h="1577340">
                <a:moveTo>
                  <a:pt x="3671011" y="1102104"/>
                </a:moveTo>
                <a:lnTo>
                  <a:pt x="3671011" y="1083475"/>
                </a:lnTo>
                <a:lnTo>
                  <a:pt x="3664915" y="1097191"/>
                </a:lnTo>
                <a:lnTo>
                  <a:pt x="3671011" y="110210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4467837" y="4336429"/>
          <a:ext cx="3954890" cy="1397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045"/>
                <a:gridCol w="267855"/>
                <a:gridCol w="187614"/>
                <a:gridCol w="150091"/>
                <a:gridCol w="119495"/>
                <a:gridCol w="106795"/>
                <a:gridCol w="87167"/>
                <a:gridCol w="80241"/>
                <a:gridCol w="62345"/>
                <a:gridCol w="461240"/>
                <a:gridCol w="268432"/>
                <a:gridCol w="193386"/>
                <a:gridCol w="142009"/>
                <a:gridCol w="118341"/>
                <a:gridCol w="104486"/>
                <a:gridCol w="86591"/>
                <a:gridCol w="73890"/>
                <a:gridCol w="75045"/>
                <a:gridCol w="453159"/>
                <a:gridCol w="282864"/>
                <a:gridCol w="177799"/>
              </a:tblGrid>
              <a:tr h="3475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57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44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3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2" name="object 52"/>
          <p:cNvSpPr txBox="1"/>
          <p:nvPr/>
        </p:nvSpPr>
        <p:spPr>
          <a:xfrm>
            <a:off x="1033470" y="4813903"/>
            <a:ext cx="2666423" cy="68804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marR="4559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|</a:t>
            </a:r>
            <a:r>
              <a:rPr sz="2200" i="1" spc="-4" dirty="0">
                <a:latin typeface="Times New Roman"/>
                <a:cs typeface="Times New Roman"/>
              </a:rPr>
              <a:t>H</a:t>
            </a:r>
            <a:r>
              <a:rPr sz="2200" spc="-4" dirty="0">
                <a:latin typeface="Times New Roman"/>
                <a:cs typeface="Times New Roman"/>
              </a:rPr>
              <a:t>| is often</a:t>
            </a:r>
            <a:r>
              <a:rPr sz="2200" spc="-67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measured  in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dB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674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2112" y="187678"/>
            <a:ext cx="5760027" cy="1840986"/>
          </a:xfrm>
          <a:prstGeom prst="rect">
            <a:avLst/>
          </a:prstGeom>
        </p:spPr>
        <p:txBody>
          <a:bodyPr vert="horz" wrap="square" lIns="0" tIns="32481" rIns="0" bIns="0" rtlCol="0">
            <a:spAutoFit/>
          </a:bodyPr>
          <a:lstStyle/>
          <a:p>
            <a:pPr marL="1592157" marR="4559" indent="-1581331">
              <a:lnSpc>
                <a:spcPts val="4729"/>
              </a:lnSpc>
              <a:spcBef>
                <a:spcPts val="256"/>
              </a:spcBef>
            </a:pPr>
            <a:r>
              <a:rPr spc="-4" dirty="0"/>
              <a:t>Nonlinear state space model  linearization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1" y="3508555"/>
            <a:ext cx="1971964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Secant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method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52982" y="2422970"/>
            <a:ext cx="95250" cy="21123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8201" y="2422970"/>
            <a:ext cx="104486" cy="21123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q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7652" y="2684393"/>
            <a:ext cx="1347932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spc="-395" dirty="0">
                <a:latin typeface="Times New Roman"/>
                <a:cs typeface="Times New Roman"/>
              </a:rPr>
              <a:t>q</a:t>
            </a:r>
            <a:r>
              <a:rPr sz="3200" spc="-592" baseline="2314" dirty="0">
                <a:latin typeface="MT Extra"/>
                <a:cs typeface="MT Extra"/>
              </a:rPr>
              <a:t></a:t>
            </a:r>
            <a:r>
              <a:rPr sz="3200" spc="-592" baseline="2314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Aq </a:t>
            </a:r>
            <a:r>
              <a:rPr sz="2200" spc="4" dirty="0">
                <a:latin typeface="Symbol"/>
                <a:cs typeface="Symbol"/>
              </a:rPr>
              <a:t></a:t>
            </a:r>
            <a:r>
              <a:rPr sz="2200" spc="-63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Bv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591" y="1965035"/>
            <a:ext cx="7413914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318546" indent="-307149">
              <a:spcBef>
                <a:spcPts val="94"/>
              </a:spcBef>
              <a:buChar char="•"/>
              <a:tabLst>
                <a:tab pos="318546" algn="l"/>
                <a:tab pos="319115" algn="l"/>
                <a:tab pos="3155254" algn="l"/>
                <a:tab pos="3619681" algn="l"/>
              </a:tabLst>
            </a:pPr>
            <a:r>
              <a:rPr sz="3200" spc="-6" baseline="1157" dirty="0">
                <a:latin typeface="Times New Roman"/>
                <a:cs typeface="Times New Roman"/>
              </a:rPr>
              <a:t>Linearize the</a:t>
            </a:r>
            <a:r>
              <a:rPr sz="3200" baseline="1157" dirty="0">
                <a:latin typeface="Times New Roman"/>
                <a:cs typeface="Times New Roman"/>
              </a:rPr>
              <a:t> </a:t>
            </a:r>
            <a:r>
              <a:rPr sz="3200" spc="-6" baseline="1157" dirty="0">
                <a:latin typeface="Times New Roman"/>
                <a:cs typeface="Times New Roman"/>
              </a:rPr>
              <a:t>r.h.s.</a:t>
            </a:r>
            <a:r>
              <a:rPr sz="3200" baseline="1157" dirty="0">
                <a:latin typeface="Times New Roman"/>
                <a:cs typeface="Times New Roman"/>
              </a:rPr>
              <a:t> </a:t>
            </a:r>
            <a:r>
              <a:rPr sz="3200" spc="-6" baseline="1157" dirty="0">
                <a:latin typeface="Times New Roman"/>
                <a:cs typeface="Times New Roman"/>
              </a:rPr>
              <a:t>map	</a:t>
            </a:r>
            <a:r>
              <a:rPr sz="2200" i="1" spc="-377" dirty="0">
                <a:latin typeface="Times New Roman"/>
                <a:cs typeface="Times New Roman"/>
              </a:rPr>
              <a:t>x</a:t>
            </a:r>
            <a:r>
              <a:rPr sz="3200" spc="-565" baseline="2314" dirty="0">
                <a:latin typeface="MT Extra"/>
                <a:cs typeface="MT Extra"/>
              </a:rPr>
              <a:t></a:t>
            </a:r>
            <a:r>
              <a:rPr sz="3200" spc="-565" baseline="2314" dirty="0">
                <a:latin typeface="Times New Roman"/>
                <a:cs typeface="Times New Roman"/>
              </a:rPr>
              <a:t>  </a:t>
            </a:r>
            <a:r>
              <a:rPr sz="3200" spc="-389" baseline="2314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r>
              <a:rPr sz="2200" spc="4" dirty="0">
                <a:latin typeface="Times New Roman"/>
                <a:cs typeface="Times New Roman"/>
              </a:rPr>
              <a:t>	</a:t>
            </a:r>
            <a:r>
              <a:rPr sz="2200" i="1" dirty="0">
                <a:latin typeface="Times New Roman"/>
                <a:cs typeface="Times New Roman"/>
              </a:rPr>
              <a:t>f </a:t>
            </a:r>
            <a:r>
              <a:rPr sz="2200" dirty="0">
                <a:latin typeface="Times New Roman"/>
                <a:cs typeface="Times New Roman"/>
              </a:rPr>
              <a:t>( </a:t>
            </a:r>
            <a:r>
              <a:rPr sz="2200" i="1" spc="18" dirty="0">
                <a:latin typeface="Times New Roman"/>
                <a:cs typeface="Times New Roman"/>
              </a:rPr>
              <a:t>x</a:t>
            </a:r>
            <a:r>
              <a:rPr sz="2200" spc="18" dirty="0">
                <a:latin typeface="Times New Roman"/>
                <a:cs typeface="Times New Roman"/>
              </a:rPr>
              <a:t>, </a:t>
            </a:r>
            <a:r>
              <a:rPr sz="2200" i="1" spc="40" dirty="0">
                <a:latin typeface="Times New Roman"/>
                <a:cs typeface="Times New Roman"/>
              </a:rPr>
              <a:t>u</a:t>
            </a:r>
            <a:r>
              <a:rPr sz="2200" spc="40" dirty="0">
                <a:latin typeface="Times New Roman"/>
                <a:cs typeface="Times New Roman"/>
              </a:rPr>
              <a:t>) </a:t>
            </a:r>
            <a:r>
              <a:rPr sz="2200" spc="4" dirty="0">
                <a:latin typeface="Symbol"/>
                <a:cs typeface="Symbol"/>
              </a:rPr>
              <a:t></a:t>
            </a:r>
            <a:r>
              <a:rPr sz="3200" spc="6" baseline="34722" dirty="0">
                <a:latin typeface="Times New Roman"/>
                <a:cs typeface="Times New Roman"/>
              </a:rPr>
              <a:t> </a:t>
            </a:r>
            <a:r>
              <a:rPr sz="3200" u="sng" spc="6" baseline="3472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</a:t>
            </a:r>
            <a:r>
              <a:rPr sz="3200" i="1" u="sng" spc="6" baseline="34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3200" i="1" spc="6" baseline="34722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 </a:t>
            </a:r>
            <a:r>
              <a:rPr sz="2200" i="1" spc="4" dirty="0">
                <a:latin typeface="Times New Roman"/>
                <a:cs typeface="Times New Roman"/>
              </a:rPr>
              <a:t>x </a:t>
            </a:r>
            <a:r>
              <a:rPr sz="2200" spc="4" dirty="0">
                <a:latin typeface="Symbol"/>
                <a:cs typeface="Symbol"/>
              </a:rPr>
              <a:t>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x 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4" dirty="0">
                <a:latin typeface="Symbol"/>
                <a:cs typeface="Symbol"/>
              </a:rPr>
              <a:t></a:t>
            </a:r>
            <a:r>
              <a:rPr sz="3200" spc="6" baseline="34722" dirty="0">
                <a:latin typeface="Times New Roman"/>
                <a:cs typeface="Times New Roman"/>
              </a:rPr>
              <a:t> </a:t>
            </a:r>
            <a:r>
              <a:rPr sz="3200" u="sng" spc="6" baseline="3472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</a:t>
            </a:r>
            <a:r>
              <a:rPr sz="3200" i="1" u="sng" spc="6" baseline="34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3200" i="1" spc="6" baseline="34722" dirty="0">
                <a:latin typeface="Times New Roman"/>
                <a:cs typeface="Times New Roman"/>
              </a:rPr>
              <a:t> </a:t>
            </a:r>
            <a:r>
              <a:rPr sz="2200" spc="22" dirty="0">
                <a:latin typeface="Times New Roman"/>
                <a:cs typeface="Times New Roman"/>
              </a:rPr>
              <a:t>(</a:t>
            </a:r>
            <a:r>
              <a:rPr sz="2200" i="1" spc="22" dirty="0">
                <a:latin typeface="Times New Roman"/>
                <a:cs typeface="Times New Roman"/>
              </a:rPr>
              <a:t>u </a:t>
            </a:r>
            <a:r>
              <a:rPr sz="2200" spc="4" dirty="0">
                <a:latin typeface="Symbol"/>
                <a:cs typeface="Symbol"/>
              </a:rPr>
              <a:t>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u</a:t>
            </a:r>
            <a:r>
              <a:rPr sz="2200" i="1" spc="-148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4275" y="2111582"/>
            <a:ext cx="2595418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1482747" algn="l"/>
              </a:tabLst>
            </a:pPr>
            <a:r>
              <a:rPr sz="3200" spc="6" baseline="-12731" dirty="0">
                <a:latin typeface="Symbol"/>
                <a:cs typeface="Symbol"/>
              </a:rPr>
              <a:t></a:t>
            </a:r>
            <a:r>
              <a:rPr sz="3200" i="1" spc="6" baseline="-12731" dirty="0">
                <a:latin typeface="Times New Roman"/>
                <a:cs typeface="Times New Roman"/>
              </a:rPr>
              <a:t>x</a:t>
            </a:r>
            <a:r>
              <a:rPr sz="3200" i="1" spc="74" baseline="-12731" dirty="0">
                <a:latin typeface="Times New Roman"/>
                <a:cs typeface="Times New Roman"/>
              </a:rPr>
              <a:t> </a:t>
            </a:r>
            <a:r>
              <a:rPr sz="2200" spc="-983" dirty="0">
                <a:latin typeface="MT Extra"/>
                <a:cs typeface="MT Extra"/>
              </a:rPr>
              <a:t></a:t>
            </a:r>
            <a:r>
              <a:rPr sz="1900" spc="-1474" baseline="27777" dirty="0">
                <a:latin typeface="Times New Roman"/>
                <a:cs typeface="Times New Roman"/>
              </a:rPr>
              <a:t>0	</a:t>
            </a:r>
            <a:r>
              <a:rPr sz="3200" spc="6" baseline="-12731" dirty="0">
                <a:latin typeface="Symbol"/>
                <a:cs typeface="Symbol"/>
              </a:rPr>
              <a:t></a:t>
            </a:r>
            <a:r>
              <a:rPr sz="3200" i="1" spc="6" baseline="-12731" dirty="0">
                <a:latin typeface="Times New Roman"/>
                <a:cs typeface="Times New Roman"/>
              </a:rPr>
              <a:t>u</a:t>
            </a:r>
            <a:r>
              <a:rPr sz="3200" i="1" spc="-80" baseline="-12731" dirty="0">
                <a:latin typeface="Times New Roman"/>
                <a:cs typeface="Times New Roman"/>
              </a:rPr>
              <a:t> </a:t>
            </a:r>
            <a:r>
              <a:rPr sz="2200" spc="-1001" dirty="0">
                <a:latin typeface="MT Extra"/>
                <a:cs typeface="MT Extra"/>
              </a:rPr>
              <a:t></a:t>
            </a:r>
            <a:r>
              <a:rPr sz="1900" spc="-1500" baseline="27777" dirty="0">
                <a:latin typeface="Times New Roman"/>
                <a:cs typeface="Times New Roman"/>
              </a:rPr>
              <a:t>0</a:t>
            </a:r>
            <a:endParaRPr sz="1900" baseline="2777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98922" y="3811031"/>
            <a:ext cx="344055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7913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4459" y="3811031"/>
            <a:ext cx="1055832" cy="0"/>
          </a:xfrm>
          <a:custGeom>
            <a:avLst/>
            <a:gdLst/>
            <a:ahLst/>
            <a:cxnLst/>
            <a:rect l="l" t="t" r="r" b="b"/>
            <a:pathLst>
              <a:path w="1161415">
                <a:moveTo>
                  <a:pt x="0" y="0"/>
                </a:moveTo>
                <a:lnTo>
                  <a:pt x="1161186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828121" y="3987941"/>
            <a:ext cx="68695" cy="211790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1300" i="1" dirty="0">
                <a:latin typeface="Times New Roman"/>
                <a:cs typeface="Times New Roman"/>
              </a:rPr>
              <a:t>j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10</a:t>
            </a:fld>
            <a:endParaRPr spc="-4" dirty="0"/>
          </a:p>
        </p:txBody>
      </p:sp>
      <p:sp>
        <p:nvSpPr>
          <p:cNvPr id="12" name="object 12"/>
          <p:cNvSpPr txBox="1"/>
          <p:nvPr/>
        </p:nvSpPr>
        <p:spPr>
          <a:xfrm>
            <a:off x="5689593" y="3808485"/>
            <a:ext cx="131618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6591" y="4173767"/>
            <a:ext cx="5992667" cy="1410639"/>
          </a:xfrm>
          <a:prstGeom prst="rect">
            <a:avLst/>
          </a:prstGeom>
        </p:spPr>
        <p:txBody>
          <a:bodyPr vert="horz" wrap="square" lIns="0" tIns="88896" rIns="0" bIns="0" rtlCol="0">
            <a:spAutoFit/>
          </a:bodyPr>
          <a:lstStyle/>
          <a:p>
            <a:pPr marL="3122203">
              <a:spcBef>
                <a:spcPts val="700"/>
              </a:spcBef>
              <a:tabLst>
                <a:tab pos="4071001" algn="l"/>
                <a:tab pos="4544546" algn="l"/>
                <a:tab pos="4945150" algn="l"/>
                <a:tab pos="5397610" algn="l"/>
              </a:tabLst>
            </a:pPr>
            <a:r>
              <a:rPr sz="2200" i="1" dirty="0">
                <a:latin typeface="Times New Roman"/>
                <a:cs typeface="Times New Roman"/>
              </a:rPr>
              <a:t>s </a:t>
            </a:r>
            <a:r>
              <a:rPr sz="1900" i="1" baseline="-23809" dirty="0">
                <a:latin typeface="Times New Roman"/>
                <a:cs typeface="Times New Roman"/>
              </a:rPr>
              <a:t>j</a:t>
            </a:r>
            <a:r>
              <a:rPr sz="1900" i="1" spc="202" baseline="-23809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Times New Roman"/>
                <a:cs typeface="Times New Roman"/>
              </a:rPr>
              <a:t>[0	</a:t>
            </a:r>
            <a:r>
              <a:rPr sz="2200" dirty="0">
                <a:latin typeface="Times New Roman"/>
                <a:cs typeface="Times New Roman"/>
              </a:rPr>
              <a:t>...	</a:t>
            </a:r>
            <a:r>
              <a:rPr sz="2200" spc="-1050" dirty="0">
                <a:latin typeface="Times New Roman"/>
                <a:cs typeface="Times New Roman"/>
              </a:rPr>
              <a:t>1</a:t>
            </a:r>
            <a:r>
              <a:rPr sz="3200" spc="-1574" baseline="-13888" dirty="0">
                <a:latin typeface="MT Extra"/>
                <a:cs typeface="MT Extra"/>
              </a:rPr>
              <a:t></a:t>
            </a:r>
            <a:r>
              <a:rPr sz="3200" spc="-1574" baseline="-13888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...	</a:t>
            </a:r>
            <a:r>
              <a:rPr sz="2200" spc="4" dirty="0">
                <a:latin typeface="Times New Roman"/>
                <a:cs typeface="Times New Roman"/>
              </a:rPr>
              <a:t>0]</a:t>
            </a:r>
            <a:endParaRPr sz="2200">
              <a:latin typeface="Times New Roman"/>
              <a:cs typeface="Times New Roman"/>
            </a:endParaRPr>
          </a:p>
          <a:p>
            <a:pPr marL="4530869">
              <a:spcBef>
                <a:spcPts val="359"/>
              </a:spcBef>
            </a:pPr>
            <a:r>
              <a:rPr sz="1300" dirty="0">
                <a:latin typeface="Times New Roman"/>
                <a:cs typeface="Times New Roman"/>
              </a:rPr>
              <a:t>#</a:t>
            </a:r>
            <a:r>
              <a:rPr sz="1300" spc="-27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j</a:t>
            </a:r>
            <a:endParaRPr sz="1300">
              <a:latin typeface="Times New Roman"/>
              <a:cs typeface="Times New Roman"/>
            </a:endParaRPr>
          </a:p>
          <a:p>
            <a:pPr marL="318546" marR="4559" indent="-307149">
              <a:lnSpc>
                <a:spcPts val="2576"/>
              </a:lnSpc>
              <a:spcBef>
                <a:spcPts val="534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dirty="0">
                <a:latin typeface="Times New Roman"/>
                <a:cs typeface="Times New Roman"/>
              </a:rPr>
              <a:t>Or … </a:t>
            </a:r>
            <a:r>
              <a:rPr sz="2200" spc="-4" dirty="0">
                <a:latin typeface="Times New Roman"/>
                <a:cs typeface="Times New Roman"/>
              </a:rPr>
              <a:t>capture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response to small step and build an  impulse response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943" y="3402419"/>
            <a:ext cx="994641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dirty="0">
                <a:latin typeface="Times New Roman"/>
                <a:cs typeface="Times New Roman"/>
              </a:rPr>
              <a:t>f</a:t>
            </a:r>
            <a:r>
              <a:rPr sz="2200" i="1" spc="-4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spc="-345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x</a:t>
            </a:r>
            <a:r>
              <a:rPr sz="2200" i="1" spc="-94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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i="1" spc="-314" dirty="0">
                <a:latin typeface="Times New Roman"/>
                <a:cs typeface="Times New Roman"/>
              </a:rPr>
              <a:t> </a:t>
            </a:r>
            <a:r>
              <a:rPr sz="1900" i="1" baseline="-23809" dirty="0">
                <a:latin typeface="Times New Roman"/>
                <a:cs typeface="Times New Roman"/>
              </a:rPr>
              <a:t>j</a:t>
            </a:r>
            <a:r>
              <a:rPr sz="1900" i="1" spc="-80" baseline="-238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8232" y="3716831"/>
            <a:ext cx="946727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771576" algn="l"/>
              </a:tabLst>
            </a:pPr>
            <a:r>
              <a:rPr sz="2200" spc="-830" dirty="0">
                <a:latin typeface="Symbol"/>
                <a:cs typeface="Symbol"/>
              </a:rPr>
              <a:t></a:t>
            </a:r>
            <a:r>
              <a:rPr sz="3200" spc="6" baseline="-25462" dirty="0">
                <a:latin typeface="Symbol"/>
                <a:cs typeface="Symbol"/>
              </a:rPr>
              <a:t></a:t>
            </a:r>
            <a:r>
              <a:rPr sz="3200" spc="-376" baseline="-25462" dirty="0">
                <a:latin typeface="Times New Roman"/>
                <a:cs typeface="Times New Roman"/>
              </a:rPr>
              <a:t> </a:t>
            </a:r>
            <a:r>
              <a:rPr sz="3200" spc="-13" baseline="-18518" dirty="0">
                <a:latin typeface="Symbol"/>
                <a:cs typeface="Symbol"/>
              </a:rPr>
              <a:t></a:t>
            </a:r>
            <a:r>
              <a:rPr sz="3200" i="1" spc="6" baseline="-18518" dirty="0">
                <a:latin typeface="Times New Roman"/>
                <a:cs typeface="Times New Roman"/>
              </a:rPr>
              <a:t>x</a:t>
            </a:r>
            <a:r>
              <a:rPr sz="3200" i="1" spc="-329" baseline="-18518" dirty="0">
                <a:latin typeface="Times New Roman"/>
                <a:cs typeface="Times New Roman"/>
              </a:rPr>
              <a:t> </a:t>
            </a:r>
            <a:r>
              <a:rPr sz="2200" spc="-830" dirty="0">
                <a:latin typeface="Symbol"/>
                <a:cs typeface="Symbol"/>
              </a:rPr>
              <a:t></a:t>
            </a:r>
            <a:r>
              <a:rPr sz="3200" spc="6" baseline="-25462" dirty="0">
                <a:latin typeface="Symbol"/>
                <a:cs typeface="Symbol"/>
              </a:rPr>
              <a:t></a:t>
            </a:r>
            <a:r>
              <a:rPr sz="3200" baseline="-25462" dirty="0">
                <a:latin typeface="Times New Roman"/>
                <a:cs typeface="Times New Roman"/>
              </a:rPr>
              <a:t>	</a:t>
            </a:r>
            <a:r>
              <a:rPr sz="3200" spc="6" baseline="24305" dirty="0">
                <a:latin typeface="Symbol"/>
                <a:cs typeface="Symbol"/>
              </a:rPr>
              <a:t></a:t>
            </a:r>
            <a:endParaRPr sz="3200" baseline="24305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68232" y="3430435"/>
            <a:ext cx="696191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3200" spc="127" baseline="-4629" dirty="0">
                <a:latin typeface="Symbol"/>
                <a:cs typeface="Symbol"/>
              </a:rPr>
              <a:t></a:t>
            </a:r>
            <a:r>
              <a:rPr sz="2200" spc="85" dirty="0">
                <a:latin typeface="Symbol"/>
                <a:cs typeface="Symbol"/>
              </a:rPr>
              <a:t></a:t>
            </a:r>
            <a:r>
              <a:rPr sz="2200" i="1" spc="85" dirty="0">
                <a:latin typeface="Times New Roman"/>
                <a:cs typeface="Times New Roman"/>
              </a:rPr>
              <a:t>f </a:t>
            </a:r>
            <a:r>
              <a:rPr sz="3200" spc="6" baseline="-4629" dirty="0">
                <a:latin typeface="Symbol"/>
                <a:cs typeface="Symbol"/>
              </a:rPr>
              <a:t></a:t>
            </a:r>
            <a:r>
              <a:rPr sz="3200" spc="-310" baseline="-4629" dirty="0">
                <a:latin typeface="Times New Roman"/>
                <a:cs typeface="Times New Roman"/>
              </a:rPr>
              <a:t> </a:t>
            </a:r>
            <a:r>
              <a:rPr sz="1900" i="1" baseline="57539" dirty="0">
                <a:latin typeface="Times New Roman"/>
                <a:cs typeface="Times New Roman"/>
              </a:rPr>
              <a:t>j</a:t>
            </a:r>
            <a:endParaRPr sz="1900" baseline="57539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543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509" y="347856"/>
            <a:ext cx="6924386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Sampled time vs. continuous</a:t>
            </a:r>
            <a:r>
              <a:rPr spc="-36" dirty="0"/>
              <a:t> </a:t>
            </a:r>
            <a:r>
              <a:rPr spc="-4" dirty="0"/>
              <a:t>time</a:t>
            </a:r>
          </a:p>
        </p:txBody>
      </p:sp>
      <p:sp>
        <p:nvSpPr>
          <p:cNvPr id="3" name="object 3"/>
          <p:cNvSpPr/>
          <p:nvPr/>
        </p:nvSpPr>
        <p:spPr>
          <a:xfrm>
            <a:off x="5141467" y="3212692"/>
            <a:ext cx="209549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98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12734" y="3212692"/>
            <a:ext cx="704273" cy="0"/>
          </a:xfrm>
          <a:custGeom>
            <a:avLst/>
            <a:gdLst/>
            <a:ahLst/>
            <a:cxnLst/>
            <a:rect l="l" t="t" r="r" b="b"/>
            <a:pathLst>
              <a:path w="774700">
                <a:moveTo>
                  <a:pt x="0" y="0"/>
                </a:moveTo>
                <a:lnTo>
                  <a:pt x="774128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81312" y="3276077"/>
            <a:ext cx="1785505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1645154" algn="l"/>
              </a:tabLst>
            </a:pPr>
            <a:r>
              <a:rPr sz="2200" dirty="0">
                <a:latin typeface="Symbol"/>
                <a:cs typeface="Symbol"/>
              </a:rPr>
              <a:t>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7564" y="3000441"/>
            <a:ext cx="92941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dirty="0">
                <a:latin typeface="Symbol"/>
                <a:cs typeface="Symbol"/>
              </a:rPr>
              <a:t>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5149" y="3087835"/>
            <a:ext cx="352136" cy="34626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1300" spc="-36" dirty="0">
                <a:latin typeface="Symbol"/>
                <a:cs typeface="Symbol"/>
              </a:rPr>
              <a:t></a:t>
            </a:r>
            <a:r>
              <a:rPr sz="1300" spc="-36" dirty="0">
                <a:latin typeface="Times New Roman"/>
                <a:cs typeface="Times New Roman"/>
              </a:rPr>
              <a:t>1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3200" baseline="18518" dirty="0">
                <a:latin typeface="Symbol"/>
                <a:cs typeface="Symbol"/>
              </a:rPr>
              <a:t></a:t>
            </a:r>
            <a:endParaRPr sz="3200" baseline="18518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1312" y="2831026"/>
            <a:ext cx="1785505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589794" algn="l"/>
                <a:tab pos="912328" algn="l"/>
              </a:tabLst>
            </a:pPr>
            <a:r>
              <a:rPr sz="3200" baseline="2314" dirty="0">
                <a:latin typeface="Symbol"/>
                <a:cs typeface="Symbol"/>
              </a:rPr>
              <a:t></a:t>
            </a:r>
            <a:r>
              <a:rPr sz="3200" baseline="2314" dirty="0">
                <a:latin typeface="Times New Roman"/>
                <a:cs typeface="Times New Roman"/>
              </a:rPr>
              <a:t>	</a:t>
            </a:r>
            <a:r>
              <a:rPr sz="2200" spc="4" dirty="0">
                <a:latin typeface="Times New Roman"/>
                <a:cs typeface="Times New Roman"/>
              </a:rPr>
              <a:t>2	1 </a:t>
            </a:r>
            <a:r>
              <a:rPr sz="2200" spc="4" dirty="0">
                <a:latin typeface="Symbol"/>
                <a:cs typeface="Symbol"/>
              </a:rPr>
              <a:t></a:t>
            </a:r>
            <a:r>
              <a:rPr sz="2200" spc="-354" dirty="0">
                <a:latin typeface="Times New Roman"/>
                <a:cs typeface="Times New Roman"/>
              </a:rPr>
              <a:t> </a:t>
            </a:r>
            <a:r>
              <a:rPr sz="2200" i="1" spc="54" dirty="0">
                <a:latin typeface="Times New Roman"/>
                <a:cs typeface="Times New Roman"/>
              </a:rPr>
              <a:t>z</a:t>
            </a:r>
            <a:r>
              <a:rPr sz="1900" spc="80" baseline="41666" dirty="0">
                <a:latin typeface="Symbol"/>
                <a:cs typeface="Symbol"/>
              </a:rPr>
              <a:t></a:t>
            </a:r>
            <a:r>
              <a:rPr sz="1900" spc="80" baseline="41666" dirty="0">
                <a:latin typeface="Times New Roman"/>
                <a:cs typeface="Times New Roman"/>
              </a:rPr>
              <a:t>1 </a:t>
            </a:r>
            <a:r>
              <a:rPr sz="3200" baseline="2314" dirty="0">
                <a:latin typeface="Symbol"/>
                <a:cs typeface="Symbol"/>
              </a:rPr>
              <a:t></a:t>
            </a:r>
            <a:endParaRPr sz="3200" baseline="2314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6873" y="3208875"/>
            <a:ext cx="880918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365272" algn="l"/>
              </a:tabLst>
            </a:pPr>
            <a:r>
              <a:rPr sz="2200" i="1" spc="4" dirty="0">
                <a:latin typeface="Times New Roman"/>
                <a:cs typeface="Times New Roman"/>
              </a:rPr>
              <a:t>T	</a:t>
            </a:r>
            <a:r>
              <a:rPr sz="2200" spc="4" dirty="0">
                <a:latin typeface="Times New Roman"/>
                <a:cs typeface="Times New Roman"/>
              </a:rPr>
              <a:t>1 </a:t>
            </a:r>
            <a:r>
              <a:rPr sz="2200" spc="4" dirty="0">
                <a:latin typeface="Symbol"/>
                <a:cs typeface="Symbol"/>
              </a:rPr>
              <a:t></a:t>
            </a:r>
            <a:r>
              <a:rPr sz="2200" spc="-39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34074" y="3000457"/>
            <a:ext cx="2646218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spc="4" dirty="0">
                <a:latin typeface="Times New Roman"/>
                <a:cs typeface="Times New Roman"/>
              </a:rPr>
              <a:t>H</a:t>
            </a:r>
            <a:r>
              <a:rPr sz="2200" i="1" spc="-269" dirty="0">
                <a:latin typeface="Times New Roman"/>
                <a:cs typeface="Times New Roman"/>
              </a:rPr>
              <a:t> </a:t>
            </a:r>
            <a:r>
              <a:rPr sz="2200" spc="67" dirty="0">
                <a:latin typeface="Times New Roman"/>
                <a:cs typeface="Times New Roman"/>
              </a:rPr>
              <a:t>(</a:t>
            </a:r>
            <a:r>
              <a:rPr sz="2200" i="1" spc="67" dirty="0">
                <a:latin typeface="Times New Roman"/>
                <a:cs typeface="Times New Roman"/>
              </a:rPr>
              <a:t>s</a:t>
            </a:r>
            <a:r>
              <a:rPr sz="2200" spc="67" dirty="0">
                <a:latin typeface="Times New Roman"/>
                <a:cs typeface="Times New Roman"/>
              </a:rPr>
              <a:t>)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spc="9" dirty="0">
                <a:latin typeface="Symbol"/>
                <a:cs typeface="Symbol"/>
              </a:rPr>
              <a:t></a:t>
            </a:r>
            <a:r>
              <a:rPr sz="2200" spc="9" dirty="0">
                <a:latin typeface="Times New Roman"/>
                <a:cs typeface="Times New Roman"/>
              </a:rPr>
              <a:t> </a:t>
            </a:r>
            <a:r>
              <a:rPr sz="2200" i="1" spc="99" dirty="0">
                <a:latin typeface="Times New Roman"/>
                <a:cs typeface="Times New Roman"/>
              </a:rPr>
              <a:t>H</a:t>
            </a:r>
            <a:r>
              <a:rPr sz="1900" i="1" spc="148" baseline="-23809" dirty="0">
                <a:latin typeface="Times New Roman"/>
                <a:cs typeface="Times New Roman"/>
              </a:rPr>
              <a:t>s</a:t>
            </a:r>
            <a:r>
              <a:rPr sz="1900" i="1" spc="-135" baseline="-23809" dirty="0">
                <a:latin typeface="Times New Roman"/>
                <a:cs typeface="Times New Roman"/>
              </a:rPr>
              <a:t> </a:t>
            </a:r>
            <a:r>
              <a:rPr sz="2200" spc="99" dirty="0">
                <a:latin typeface="Times New Roman"/>
                <a:cs typeface="Times New Roman"/>
              </a:rPr>
              <a:t>(</a:t>
            </a:r>
            <a:r>
              <a:rPr sz="2200" i="1" spc="99" dirty="0">
                <a:latin typeface="Times New Roman"/>
                <a:cs typeface="Times New Roman"/>
              </a:rPr>
              <a:t>z</a:t>
            </a:r>
            <a:r>
              <a:rPr sz="2200" spc="99" dirty="0">
                <a:latin typeface="Times New Roman"/>
                <a:cs typeface="Times New Roman"/>
              </a:rPr>
              <a:t>)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r>
              <a:rPr sz="2200" spc="49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H</a:t>
            </a:r>
            <a:r>
              <a:rPr sz="2200" i="1" spc="-265" dirty="0">
                <a:latin typeface="Times New Roman"/>
                <a:cs typeface="Times New Roman"/>
              </a:rPr>
              <a:t> </a:t>
            </a:r>
            <a:r>
              <a:rPr sz="3200" baseline="1157" dirty="0">
                <a:latin typeface="Symbol"/>
                <a:cs typeface="Symbol"/>
              </a:rPr>
              <a:t></a:t>
            </a:r>
            <a:r>
              <a:rPr sz="3200" spc="-404" baseline="1157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r>
              <a:rPr sz="2200" i="1" spc="9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79660" y="2696370"/>
            <a:ext cx="112568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31" y="0"/>
                </a:lnTo>
              </a:path>
            </a:pathLst>
          </a:custGeom>
          <a:ln w="9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86125" y="2690282"/>
            <a:ext cx="104486" cy="26501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11</a:t>
            </a:fld>
            <a:endParaRPr spc="-4" dirty="0"/>
          </a:p>
        </p:txBody>
      </p:sp>
      <p:sp>
        <p:nvSpPr>
          <p:cNvPr id="13" name="object 13"/>
          <p:cNvSpPr txBox="1"/>
          <p:nvPr/>
        </p:nvSpPr>
        <p:spPr>
          <a:xfrm>
            <a:off x="1302226" y="1818391"/>
            <a:ext cx="6399068" cy="1016336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marR="231929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Continuous time analysis (Digital implementation of  continuous time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controller)</a:t>
            </a:r>
            <a:endParaRPr sz="2200">
              <a:latin typeface="Times New Roman"/>
              <a:cs typeface="Times New Roman"/>
            </a:endParaRPr>
          </a:p>
          <a:p>
            <a:pPr marL="421118">
              <a:spcBef>
                <a:spcPts val="431"/>
              </a:spcBef>
              <a:tabLst>
                <a:tab pos="678690" algn="l"/>
                <a:tab pos="5570274" algn="l"/>
              </a:tabLst>
            </a:pPr>
            <a:r>
              <a:rPr dirty="0">
                <a:latin typeface="Times New Roman"/>
                <a:cs typeface="Times New Roman"/>
              </a:rPr>
              <a:t>–	</a:t>
            </a:r>
            <a:r>
              <a:rPr spc="-4" dirty="0">
                <a:latin typeface="Times New Roman"/>
                <a:cs typeface="Times New Roman"/>
              </a:rPr>
              <a:t>Tustin’s method </a:t>
            </a:r>
            <a:r>
              <a:rPr dirty="0">
                <a:latin typeface="Times New Roman"/>
                <a:cs typeface="Times New Roman"/>
              </a:rPr>
              <a:t>= </a:t>
            </a:r>
            <a:r>
              <a:rPr spc="-4" dirty="0">
                <a:latin typeface="Times New Roman"/>
                <a:cs typeface="Times New Roman"/>
              </a:rPr>
              <a:t>trapezoidal rule of</a:t>
            </a:r>
            <a:r>
              <a:rPr spc="36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integration for	</a:t>
            </a:r>
            <a:r>
              <a:rPr sz="2400" i="1" baseline="1543" dirty="0">
                <a:latin typeface="Times New Roman"/>
                <a:cs typeface="Times New Roman"/>
              </a:rPr>
              <a:t>H </a:t>
            </a:r>
            <a:r>
              <a:rPr sz="2400" spc="74" baseline="1543" dirty="0">
                <a:latin typeface="Times New Roman"/>
                <a:cs typeface="Times New Roman"/>
              </a:rPr>
              <a:t>(</a:t>
            </a:r>
            <a:r>
              <a:rPr sz="2400" i="1" spc="74" baseline="1543" dirty="0">
                <a:latin typeface="Times New Roman"/>
                <a:cs typeface="Times New Roman"/>
              </a:rPr>
              <a:t>s</a:t>
            </a:r>
            <a:r>
              <a:rPr sz="2400" spc="74" baseline="1543" dirty="0">
                <a:latin typeface="Times New Roman"/>
                <a:cs typeface="Times New Roman"/>
              </a:rPr>
              <a:t>)</a:t>
            </a:r>
            <a:r>
              <a:rPr sz="2400" spc="-343" baseline="1543" dirty="0">
                <a:latin typeface="Times New Roman"/>
                <a:cs typeface="Times New Roman"/>
              </a:rPr>
              <a:t> </a:t>
            </a:r>
            <a:r>
              <a:rPr sz="2400" baseline="1543" dirty="0">
                <a:latin typeface="Symbol"/>
                <a:cs typeface="Symbol"/>
              </a:rPr>
              <a:t></a:t>
            </a:r>
            <a:r>
              <a:rPr sz="2400" baseline="1543" dirty="0">
                <a:latin typeface="Times New Roman"/>
                <a:cs typeface="Times New Roman"/>
              </a:rPr>
              <a:t> </a:t>
            </a:r>
            <a:r>
              <a:rPr sz="2400" baseline="37037" dirty="0">
                <a:latin typeface="Times New Roman"/>
                <a:cs typeface="Times New Roman"/>
              </a:rPr>
              <a:t>1</a:t>
            </a:r>
            <a:endParaRPr sz="2400" baseline="3703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02226" y="3537205"/>
            <a:ext cx="6728690" cy="1860318"/>
          </a:xfrm>
          <a:prstGeom prst="rect">
            <a:avLst/>
          </a:prstGeom>
        </p:spPr>
        <p:txBody>
          <a:bodyPr vert="horz" wrap="square" lIns="0" tIns="87187" rIns="0" bIns="0" rtlCol="0">
            <a:spAutoFit/>
          </a:bodyPr>
          <a:lstStyle/>
          <a:p>
            <a:pPr marL="421118">
              <a:spcBef>
                <a:spcPts val="687"/>
              </a:spcBef>
              <a:tabLst>
                <a:tab pos="678690" algn="l"/>
              </a:tabLst>
            </a:pPr>
            <a:r>
              <a:rPr dirty="0">
                <a:latin typeface="Times New Roman"/>
                <a:cs typeface="Times New Roman"/>
              </a:rPr>
              <a:t>–	</a:t>
            </a:r>
            <a:r>
              <a:rPr spc="-4" dirty="0">
                <a:latin typeface="Times New Roman"/>
                <a:cs typeface="Times New Roman"/>
              </a:rPr>
              <a:t>Matched </a:t>
            </a:r>
            <a:r>
              <a:rPr dirty="0">
                <a:latin typeface="Times New Roman"/>
                <a:cs typeface="Times New Roman"/>
              </a:rPr>
              <a:t>Zero </a:t>
            </a:r>
            <a:r>
              <a:rPr spc="-4" dirty="0">
                <a:latin typeface="Times New Roman"/>
                <a:cs typeface="Times New Roman"/>
              </a:rPr>
              <a:t>Pole: map </a:t>
            </a:r>
            <a:r>
              <a:rPr dirty="0">
                <a:latin typeface="Times New Roman"/>
                <a:cs typeface="Times New Roman"/>
              </a:rPr>
              <a:t>each </a:t>
            </a:r>
            <a:r>
              <a:rPr spc="-4" dirty="0">
                <a:latin typeface="Times New Roman"/>
                <a:cs typeface="Times New Roman"/>
              </a:rPr>
              <a:t>zero </a:t>
            </a:r>
            <a:r>
              <a:rPr dirty="0">
                <a:latin typeface="Times New Roman"/>
                <a:cs typeface="Times New Roman"/>
              </a:rPr>
              <a:t>and a </a:t>
            </a:r>
            <a:r>
              <a:rPr spc="-4" dirty="0">
                <a:latin typeface="Times New Roman"/>
                <a:cs typeface="Times New Roman"/>
              </a:rPr>
              <a:t>pole </a:t>
            </a:r>
            <a:r>
              <a:rPr dirty="0">
                <a:latin typeface="Times New Roman"/>
                <a:cs typeface="Times New Roman"/>
              </a:rPr>
              <a:t>in </a:t>
            </a:r>
            <a:r>
              <a:rPr spc="-4" dirty="0">
                <a:latin typeface="Times New Roman"/>
                <a:cs typeface="Times New Roman"/>
              </a:rPr>
              <a:t>accordance</a:t>
            </a:r>
            <a:r>
              <a:rPr spc="4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with</a:t>
            </a:r>
            <a:endParaRPr>
              <a:latin typeface="Times New Roman"/>
              <a:cs typeface="Times New Roman"/>
            </a:endParaRPr>
          </a:p>
          <a:p>
            <a:pPr marL="1095820">
              <a:spcBef>
                <a:spcPts val="709"/>
              </a:spcBef>
            </a:pPr>
            <a:r>
              <a:rPr sz="2200" i="1" spc="-4" dirty="0">
                <a:latin typeface="Times New Roman"/>
                <a:cs typeface="Times New Roman"/>
              </a:rPr>
              <a:t>s </a:t>
            </a:r>
            <a:r>
              <a:rPr sz="2200" spc="-4" dirty="0">
                <a:latin typeface="Symbol"/>
                <a:cs typeface="Symbol"/>
              </a:rPr>
              <a:t>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i="1" spc="27" dirty="0">
                <a:latin typeface="Times New Roman"/>
                <a:cs typeface="Times New Roman"/>
              </a:rPr>
              <a:t>e</a:t>
            </a:r>
            <a:r>
              <a:rPr sz="1900" i="1" spc="39" baseline="41666" dirty="0">
                <a:latin typeface="Times New Roman"/>
                <a:cs typeface="Times New Roman"/>
              </a:rPr>
              <a:t>sT</a:t>
            </a:r>
            <a:endParaRPr sz="1900" baseline="41666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18546" marR="260421" indent="-307149">
              <a:lnSpc>
                <a:spcPts val="2576"/>
              </a:lnSpc>
              <a:spcBef>
                <a:spcPts val="4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Sampled time analysis (Sampling of continuous signals  and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system)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508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3275" y="347856"/>
            <a:ext cx="6046932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Sampled and continuous</a:t>
            </a:r>
            <a:r>
              <a:rPr spc="-40" dirty="0"/>
              <a:t> </a:t>
            </a:r>
            <a:r>
              <a:rPr spc="-4" dirty="0"/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0268" y="1532754"/>
            <a:ext cx="6144491" cy="1484608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Sampled and continuous time together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Continuous time physical system </a:t>
            </a:r>
            <a:r>
              <a:rPr sz="2200" dirty="0">
                <a:latin typeface="Times New Roman"/>
                <a:cs typeface="Times New Roman"/>
              </a:rPr>
              <a:t>+ </a:t>
            </a:r>
            <a:r>
              <a:rPr sz="2200" spc="-4" dirty="0">
                <a:latin typeface="Times New Roman"/>
                <a:cs typeface="Times New Roman"/>
              </a:rPr>
              <a:t>digital</a:t>
            </a:r>
            <a:r>
              <a:rPr sz="2200" spc="-67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controller</a:t>
            </a:r>
            <a:endParaRPr sz="2200">
              <a:latin typeface="Times New Roman"/>
              <a:cs typeface="Times New Roman"/>
            </a:endParaRPr>
          </a:p>
          <a:p>
            <a:pPr marL="421118">
              <a:spcBef>
                <a:spcPts val="434"/>
              </a:spcBef>
              <a:tabLst>
                <a:tab pos="678690" algn="l"/>
              </a:tabLst>
            </a:pPr>
            <a:r>
              <a:rPr dirty="0">
                <a:latin typeface="Times New Roman"/>
                <a:cs typeface="Times New Roman"/>
              </a:rPr>
              <a:t>–	ZOH = </a:t>
            </a:r>
            <a:r>
              <a:rPr spc="-4" dirty="0">
                <a:latin typeface="Times New Roman"/>
                <a:cs typeface="Times New Roman"/>
              </a:rPr>
              <a:t>Zero Order</a:t>
            </a:r>
            <a:r>
              <a:rPr spc="-22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Hold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9404" y="4452254"/>
            <a:ext cx="368877" cy="418540"/>
          </a:xfrm>
          <a:custGeom>
            <a:avLst/>
            <a:gdLst/>
            <a:ahLst/>
            <a:cxnLst/>
            <a:rect l="l" t="t" r="r" b="b"/>
            <a:pathLst>
              <a:path w="405764" h="474345">
                <a:moveTo>
                  <a:pt x="0" y="114282"/>
                </a:moveTo>
                <a:lnTo>
                  <a:pt x="95999" y="114282"/>
                </a:lnTo>
                <a:lnTo>
                  <a:pt x="95999" y="473903"/>
                </a:lnTo>
                <a:lnTo>
                  <a:pt x="301713" y="473903"/>
                </a:lnTo>
                <a:lnTo>
                  <a:pt x="301713" y="114282"/>
                </a:lnTo>
                <a:lnTo>
                  <a:pt x="405335" y="114282"/>
                </a:lnTo>
                <a:lnTo>
                  <a:pt x="198091" y="0"/>
                </a:lnTo>
                <a:lnTo>
                  <a:pt x="0" y="114282"/>
                </a:lnTo>
                <a:close/>
              </a:path>
            </a:pathLst>
          </a:custGeom>
          <a:ln w="16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9183" y="4459123"/>
            <a:ext cx="4771159" cy="1400175"/>
          </a:xfrm>
          <a:custGeom>
            <a:avLst/>
            <a:gdLst/>
            <a:ahLst/>
            <a:cxnLst/>
            <a:rect l="l" t="t" r="r" b="b"/>
            <a:pathLst>
              <a:path w="5248275" h="1586865">
                <a:moveTo>
                  <a:pt x="469341" y="1285929"/>
                </a:moveTo>
                <a:lnTo>
                  <a:pt x="469341" y="531837"/>
                </a:lnTo>
                <a:lnTo>
                  <a:pt x="374865" y="539457"/>
                </a:lnTo>
                <a:lnTo>
                  <a:pt x="278866" y="556221"/>
                </a:lnTo>
                <a:lnTo>
                  <a:pt x="199618" y="572985"/>
                </a:lnTo>
                <a:lnTo>
                  <a:pt x="135623" y="604989"/>
                </a:lnTo>
                <a:lnTo>
                  <a:pt x="79235" y="629361"/>
                </a:lnTo>
                <a:lnTo>
                  <a:pt x="31991" y="670509"/>
                </a:lnTo>
                <a:lnTo>
                  <a:pt x="7607" y="702513"/>
                </a:lnTo>
                <a:lnTo>
                  <a:pt x="0" y="743661"/>
                </a:lnTo>
                <a:lnTo>
                  <a:pt x="7607" y="777176"/>
                </a:lnTo>
                <a:lnTo>
                  <a:pt x="39611" y="833564"/>
                </a:lnTo>
                <a:lnTo>
                  <a:pt x="71615" y="857948"/>
                </a:lnTo>
                <a:lnTo>
                  <a:pt x="150863" y="899096"/>
                </a:lnTo>
                <a:lnTo>
                  <a:pt x="263626" y="932611"/>
                </a:lnTo>
                <a:lnTo>
                  <a:pt x="263626" y="1230935"/>
                </a:lnTo>
                <a:lnTo>
                  <a:pt x="271246" y="1234338"/>
                </a:lnTo>
                <a:lnTo>
                  <a:pt x="350481" y="1258722"/>
                </a:lnTo>
                <a:lnTo>
                  <a:pt x="437349" y="1283106"/>
                </a:lnTo>
                <a:lnTo>
                  <a:pt x="469341" y="1285929"/>
                </a:lnTo>
                <a:close/>
              </a:path>
              <a:path w="5248275" h="1586865">
                <a:moveTo>
                  <a:pt x="263626" y="1230935"/>
                </a:moveTo>
                <a:lnTo>
                  <a:pt x="263626" y="932611"/>
                </a:lnTo>
                <a:lnTo>
                  <a:pt x="254482" y="932611"/>
                </a:lnTo>
                <a:lnTo>
                  <a:pt x="199618" y="964615"/>
                </a:lnTo>
                <a:lnTo>
                  <a:pt x="150863" y="998143"/>
                </a:lnTo>
                <a:lnTo>
                  <a:pt x="118859" y="1037767"/>
                </a:lnTo>
                <a:lnTo>
                  <a:pt x="111239" y="1078903"/>
                </a:lnTo>
                <a:lnTo>
                  <a:pt x="118859" y="1120051"/>
                </a:lnTo>
                <a:lnTo>
                  <a:pt x="150863" y="1168819"/>
                </a:lnTo>
                <a:lnTo>
                  <a:pt x="199618" y="1202347"/>
                </a:lnTo>
                <a:lnTo>
                  <a:pt x="263626" y="1230935"/>
                </a:lnTo>
                <a:close/>
              </a:path>
              <a:path w="5248275" h="1586865">
                <a:moveTo>
                  <a:pt x="2726309" y="121504"/>
                </a:moveTo>
                <a:lnTo>
                  <a:pt x="2628671" y="89916"/>
                </a:lnTo>
                <a:lnTo>
                  <a:pt x="2515908" y="65532"/>
                </a:lnTo>
                <a:lnTo>
                  <a:pt x="2397048" y="57912"/>
                </a:lnTo>
                <a:lnTo>
                  <a:pt x="2269045" y="48768"/>
                </a:lnTo>
                <a:lnTo>
                  <a:pt x="2093798" y="57912"/>
                </a:lnTo>
                <a:lnTo>
                  <a:pt x="1942934" y="89916"/>
                </a:lnTo>
                <a:lnTo>
                  <a:pt x="1807311" y="131064"/>
                </a:lnTo>
                <a:lnTo>
                  <a:pt x="1752447" y="155435"/>
                </a:lnTo>
                <a:lnTo>
                  <a:pt x="1703679" y="188963"/>
                </a:lnTo>
                <a:lnTo>
                  <a:pt x="1696059" y="196583"/>
                </a:lnTo>
                <a:lnTo>
                  <a:pt x="1497964" y="164579"/>
                </a:lnTo>
                <a:lnTo>
                  <a:pt x="1281569" y="147828"/>
                </a:lnTo>
                <a:lnTo>
                  <a:pt x="1115466" y="155435"/>
                </a:lnTo>
                <a:lnTo>
                  <a:pt x="963079" y="172199"/>
                </a:lnTo>
                <a:lnTo>
                  <a:pt x="819835" y="204203"/>
                </a:lnTo>
                <a:lnTo>
                  <a:pt x="700976" y="245351"/>
                </a:lnTo>
                <a:lnTo>
                  <a:pt x="604977" y="294119"/>
                </a:lnTo>
                <a:lnTo>
                  <a:pt x="525729" y="352018"/>
                </a:lnTo>
                <a:lnTo>
                  <a:pt x="478485" y="417550"/>
                </a:lnTo>
                <a:lnTo>
                  <a:pt x="461733" y="483069"/>
                </a:lnTo>
                <a:lnTo>
                  <a:pt x="461733" y="507453"/>
                </a:lnTo>
                <a:lnTo>
                  <a:pt x="469341" y="531837"/>
                </a:lnTo>
                <a:lnTo>
                  <a:pt x="469341" y="1285929"/>
                </a:lnTo>
                <a:lnTo>
                  <a:pt x="540969" y="1292250"/>
                </a:lnTo>
                <a:lnTo>
                  <a:pt x="644588" y="1299870"/>
                </a:lnTo>
                <a:lnTo>
                  <a:pt x="708596" y="1299870"/>
                </a:lnTo>
                <a:lnTo>
                  <a:pt x="708596" y="1304248"/>
                </a:lnTo>
                <a:lnTo>
                  <a:pt x="772591" y="1341018"/>
                </a:lnTo>
                <a:lnTo>
                  <a:pt x="851839" y="1382153"/>
                </a:lnTo>
                <a:lnTo>
                  <a:pt x="940219" y="1414157"/>
                </a:lnTo>
                <a:lnTo>
                  <a:pt x="1043851" y="1438541"/>
                </a:lnTo>
                <a:lnTo>
                  <a:pt x="1266329" y="1479689"/>
                </a:lnTo>
                <a:lnTo>
                  <a:pt x="1513205" y="1496453"/>
                </a:lnTo>
                <a:lnTo>
                  <a:pt x="1641208" y="1496453"/>
                </a:lnTo>
                <a:lnTo>
                  <a:pt x="1767687" y="1479689"/>
                </a:lnTo>
                <a:lnTo>
                  <a:pt x="1888070" y="1462925"/>
                </a:lnTo>
                <a:lnTo>
                  <a:pt x="1999310" y="1438541"/>
                </a:lnTo>
                <a:lnTo>
                  <a:pt x="2063318" y="1472069"/>
                </a:lnTo>
                <a:lnTo>
                  <a:pt x="2134946" y="1496453"/>
                </a:lnTo>
                <a:lnTo>
                  <a:pt x="2293416" y="1545209"/>
                </a:lnTo>
                <a:lnTo>
                  <a:pt x="2485428" y="1577213"/>
                </a:lnTo>
                <a:lnTo>
                  <a:pt x="2683535" y="1586357"/>
                </a:lnTo>
                <a:lnTo>
                  <a:pt x="2723159" y="1583685"/>
                </a:lnTo>
                <a:lnTo>
                  <a:pt x="2723159" y="123444"/>
                </a:lnTo>
                <a:lnTo>
                  <a:pt x="2726309" y="121504"/>
                </a:lnTo>
                <a:close/>
              </a:path>
              <a:path w="5248275" h="1586865">
                <a:moveTo>
                  <a:pt x="708596" y="1304248"/>
                </a:moveTo>
                <a:lnTo>
                  <a:pt x="708596" y="1299870"/>
                </a:lnTo>
                <a:lnTo>
                  <a:pt x="700976" y="1299870"/>
                </a:lnTo>
                <a:lnTo>
                  <a:pt x="708596" y="1304248"/>
                </a:lnTo>
                <a:close/>
              </a:path>
              <a:path w="5248275" h="1586865">
                <a:moveTo>
                  <a:pt x="2732303" y="1583068"/>
                </a:moveTo>
                <a:lnTo>
                  <a:pt x="2732303" y="123444"/>
                </a:lnTo>
                <a:lnTo>
                  <a:pt x="2723159" y="123444"/>
                </a:lnTo>
                <a:lnTo>
                  <a:pt x="2723159" y="1583685"/>
                </a:lnTo>
                <a:lnTo>
                  <a:pt x="2732303" y="1583068"/>
                </a:lnTo>
                <a:close/>
              </a:path>
              <a:path w="5248275" h="1586865">
                <a:moveTo>
                  <a:pt x="5129352" y="458685"/>
                </a:moveTo>
                <a:lnTo>
                  <a:pt x="5120208" y="417550"/>
                </a:lnTo>
                <a:lnTo>
                  <a:pt x="5097348" y="368782"/>
                </a:lnTo>
                <a:lnTo>
                  <a:pt x="5048580" y="335254"/>
                </a:lnTo>
                <a:lnTo>
                  <a:pt x="4993728" y="294119"/>
                </a:lnTo>
                <a:lnTo>
                  <a:pt x="4922100" y="269735"/>
                </a:lnTo>
                <a:lnTo>
                  <a:pt x="4841341" y="237731"/>
                </a:lnTo>
                <a:lnTo>
                  <a:pt x="4754473" y="220967"/>
                </a:lnTo>
                <a:lnTo>
                  <a:pt x="4650854" y="204203"/>
                </a:lnTo>
                <a:lnTo>
                  <a:pt x="4626470" y="164579"/>
                </a:lnTo>
                <a:lnTo>
                  <a:pt x="4579226" y="123443"/>
                </a:lnTo>
                <a:lnTo>
                  <a:pt x="4522851" y="89915"/>
                </a:lnTo>
                <a:lnTo>
                  <a:pt x="4451222" y="57912"/>
                </a:lnTo>
                <a:lnTo>
                  <a:pt x="4364367" y="33527"/>
                </a:lnTo>
                <a:lnTo>
                  <a:pt x="4275975" y="16763"/>
                </a:lnTo>
                <a:lnTo>
                  <a:pt x="4172356" y="9143"/>
                </a:lnTo>
                <a:lnTo>
                  <a:pt x="4068737" y="0"/>
                </a:lnTo>
                <a:lnTo>
                  <a:pt x="3942257" y="9143"/>
                </a:lnTo>
                <a:lnTo>
                  <a:pt x="3821861" y="24383"/>
                </a:lnTo>
                <a:lnTo>
                  <a:pt x="3719766" y="48767"/>
                </a:lnTo>
                <a:lnTo>
                  <a:pt x="3623767" y="89915"/>
                </a:lnTo>
                <a:lnTo>
                  <a:pt x="3535375" y="48767"/>
                </a:lnTo>
                <a:lnTo>
                  <a:pt x="3440899" y="24383"/>
                </a:lnTo>
                <a:lnTo>
                  <a:pt x="3320516" y="9144"/>
                </a:lnTo>
                <a:lnTo>
                  <a:pt x="3201657" y="0"/>
                </a:lnTo>
                <a:lnTo>
                  <a:pt x="3058401" y="9144"/>
                </a:lnTo>
                <a:lnTo>
                  <a:pt x="2922777" y="33528"/>
                </a:lnTo>
                <a:lnTo>
                  <a:pt x="2811538" y="74676"/>
                </a:lnTo>
                <a:lnTo>
                  <a:pt x="2762770" y="99060"/>
                </a:lnTo>
                <a:lnTo>
                  <a:pt x="2726309" y="121504"/>
                </a:lnTo>
                <a:lnTo>
                  <a:pt x="2732303" y="123444"/>
                </a:lnTo>
                <a:lnTo>
                  <a:pt x="2732303" y="1583068"/>
                </a:lnTo>
                <a:lnTo>
                  <a:pt x="2819158" y="1577213"/>
                </a:lnTo>
                <a:lnTo>
                  <a:pt x="2947162" y="1569593"/>
                </a:lnTo>
                <a:lnTo>
                  <a:pt x="3169653" y="1520837"/>
                </a:lnTo>
                <a:lnTo>
                  <a:pt x="3265652" y="1487309"/>
                </a:lnTo>
                <a:lnTo>
                  <a:pt x="3352520" y="1447685"/>
                </a:lnTo>
                <a:lnTo>
                  <a:pt x="3416515" y="1397393"/>
                </a:lnTo>
                <a:lnTo>
                  <a:pt x="3463759" y="1348638"/>
                </a:lnTo>
                <a:lnTo>
                  <a:pt x="3552139" y="1373009"/>
                </a:lnTo>
                <a:lnTo>
                  <a:pt x="3648151" y="1382153"/>
                </a:lnTo>
                <a:lnTo>
                  <a:pt x="3838625" y="1389773"/>
                </a:lnTo>
                <a:lnTo>
                  <a:pt x="3981869" y="1382153"/>
                </a:lnTo>
                <a:lnTo>
                  <a:pt x="4109885" y="1365402"/>
                </a:lnTo>
                <a:lnTo>
                  <a:pt x="4228744" y="1341018"/>
                </a:lnTo>
                <a:lnTo>
                  <a:pt x="4332363" y="1307490"/>
                </a:lnTo>
                <a:lnTo>
                  <a:pt x="4419231" y="1267866"/>
                </a:lnTo>
                <a:lnTo>
                  <a:pt x="4483227" y="1217587"/>
                </a:lnTo>
                <a:lnTo>
                  <a:pt x="4522851" y="1161199"/>
                </a:lnTo>
                <a:lnTo>
                  <a:pt x="4539614" y="1103287"/>
                </a:lnTo>
                <a:lnTo>
                  <a:pt x="4682858" y="1088047"/>
                </a:lnTo>
                <a:lnTo>
                  <a:pt x="4818481" y="1062151"/>
                </a:lnTo>
                <a:lnTo>
                  <a:pt x="4944960" y="1030147"/>
                </a:lnTo>
                <a:lnTo>
                  <a:pt x="5048580" y="988999"/>
                </a:lnTo>
                <a:lnTo>
                  <a:pt x="5072964" y="974277"/>
                </a:lnTo>
                <a:lnTo>
                  <a:pt x="5072964" y="563841"/>
                </a:lnTo>
                <a:lnTo>
                  <a:pt x="5097348" y="539457"/>
                </a:lnTo>
                <a:lnTo>
                  <a:pt x="5112588" y="515073"/>
                </a:lnTo>
                <a:lnTo>
                  <a:pt x="5129352" y="458685"/>
                </a:lnTo>
                <a:close/>
              </a:path>
              <a:path w="5248275" h="1586865">
                <a:moveTo>
                  <a:pt x="5248211" y="768032"/>
                </a:moveTo>
                <a:lnTo>
                  <a:pt x="5240591" y="711657"/>
                </a:lnTo>
                <a:lnTo>
                  <a:pt x="5200967" y="662889"/>
                </a:lnTo>
                <a:lnTo>
                  <a:pt x="5152212" y="612609"/>
                </a:lnTo>
                <a:lnTo>
                  <a:pt x="5080584" y="563841"/>
                </a:lnTo>
                <a:lnTo>
                  <a:pt x="5072964" y="563841"/>
                </a:lnTo>
                <a:lnTo>
                  <a:pt x="5072964" y="974277"/>
                </a:lnTo>
                <a:lnTo>
                  <a:pt x="5129352" y="940231"/>
                </a:lnTo>
                <a:lnTo>
                  <a:pt x="5191823" y="891476"/>
                </a:lnTo>
                <a:lnTo>
                  <a:pt x="5231447" y="833564"/>
                </a:lnTo>
                <a:lnTo>
                  <a:pt x="5248211" y="768032"/>
                </a:lnTo>
                <a:close/>
              </a:path>
            </a:pathLst>
          </a:custGeom>
          <a:solidFill>
            <a:srgbClr val="CAFF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9107" y="4458974"/>
            <a:ext cx="4771159" cy="1400175"/>
          </a:xfrm>
          <a:custGeom>
            <a:avLst/>
            <a:gdLst/>
            <a:ahLst/>
            <a:cxnLst/>
            <a:rect l="l" t="t" r="r" b="b"/>
            <a:pathLst>
              <a:path w="5248275" h="1586865">
                <a:moveTo>
                  <a:pt x="469339" y="531816"/>
                </a:moveTo>
                <a:lnTo>
                  <a:pt x="374869" y="539431"/>
                </a:lnTo>
                <a:lnTo>
                  <a:pt x="278870" y="556193"/>
                </a:lnTo>
                <a:lnTo>
                  <a:pt x="199621" y="572954"/>
                </a:lnTo>
                <a:lnTo>
                  <a:pt x="135630" y="604960"/>
                </a:lnTo>
                <a:lnTo>
                  <a:pt x="79249" y="629337"/>
                </a:lnTo>
                <a:lnTo>
                  <a:pt x="32008" y="670475"/>
                </a:lnTo>
                <a:lnTo>
                  <a:pt x="7622" y="702480"/>
                </a:lnTo>
                <a:lnTo>
                  <a:pt x="0" y="743619"/>
                </a:lnTo>
                <a:lnTo>
                  <a:pt x="7622" y="777142"/>
                </a:lnTo>
                <a:lnTo>
                  <a:pt x="39618" y="833524"/>
                </a:lnTo>
                <a:lnTo>
                  <a:pt x="71626" y="857901"/>
                </a:lnTo>
                <a:lnTo>
                  <a:pt x="150863" y="899053"/>
                </a:lnTo>
                <a:lnTo>
                  <a:pt x="263624" y="932576"/>
                </a:lnTo>
                <a:lnTo>
                  <a:pt x="254484" y="932576"/>
                </a:lnTo>
                <a:lnTo>
                  <a:pt x="199621" y="964581"/>
                </a:lnTo>
                <a:lnTo>
                  <a:pt x="150863" y="998104"/>
                </a:lnTo>
                <a:lnTo>
                  <a:pt x="118867" y="1037725"/>
                </a:lnTo>
                <a:lnTo>
                  <a:pt x="111244" y="1078863"/>
                </a:lnTo>
                <a:lnTo>
                  <a:pt x="118867" y="1120002"/>
                </a:lnTo>
                <a:lnTo>
                  <a:pt x="150863" y="1168768"/>
                </a:lnTo>
                <a:lnTo>
                  <a:pt x="199621" y="1202292"/>
                </a:lnTo>
                <a:lnTo>
                  <a:pt x="271247" y="1234297"/>
                </a:lnTo>
                <a:lnTo>
                  <a:pt x="350484" y="1258674"/>
                </a:lnTo>
                <a:lnTo>
                  <a:pt x="437343" y="1283051"/>
                </a:lnTo>
                <a:lnTo>
                  <a:pt x="540965" y="1292197"/>
                </a:lnTo>
                <a:lnTo>
                  <a:pt x="644587" y="1299812"/>
                </a:lnTo>
                <a:lnTo>
                  <a:pt x="708578" y="1299812"/>
                </a:lnTo>
                <a:lnTo>
                  <a:pt x="700968" y="1299812"/>
                </a:lnTo>
                <a:lnTo>
                  <a:pt x="772582" y="1340964"/>
                </a:lnTo>
                <a:lnTo>
                  <a:pt x="851818" y="1382102"/>
                </a:lnTo>
                <a:lnTo>
                  <a:pt x="940207" y="1414107"/>
                </a:lnTo>
                <a:lnTo>
                  <a:pt x="1043829" y="1438484"/>
                </a:lnTo>
                <a:lnTo>
                  <a:pt x="1266306" y="1479623"/>
                </a:lnTo>
                <a:lnTo>
                  <a:pt x="1513168" y="1496385"/>
                </a:lnTo>
                <a:lnTo>
                  <a:pt x="1641163" y="1496385"/>
                </a:lnTo>
                <a:lnTo>
                  <a:pt x="1767641" y="1479623"/>
                </a:lnTo>
                <a:lnTo>
                  <a:pt x="1888025" y="1462861"/>
                </a:lnTo>
                <a:lnTo>
                  <a:pt x="1999270" y="1438484"/>
                </a:lnTo>
                <a:lnTo>
                  <a:pt x="2063261" y="1472008"/>
                </a:lnTo>
                <a:lnTo>
                  <a:pt x="2134887" y="1496385"/>
                </a:lnTo>
                <a:lnTo>
                  <a:pt x="2293361" y="1545151"/>
                </a:lnTo>
                <a:lnTo>
                  <a:pt x="2485372" y="1577144"/>
                </a:lnTo>
                <a:lnTo>
                  <a:pt x="2683463" y="1586290"/>
                </a:lnTo>
                <a:lnTo>
                  <a:pt x="2819081" y="1577144"/>
                </a:lnTo>
                <a:lnTo>
                  <a:pt x="2947088" y="1569528"/>
                </a:lnTo>
                <a:lnTo>
                  <a:pt x="3169565" y="1520774"/>
                </a:lnTo>
                <a:lnTo>
                  <a:pt x="3265564" y="1487238"/>
                </a:lnTo>
                <a:lnTo>
                  <a:pt x="3352423" y="1447631"/>
                </a:lnTo>
                <a:lnTo>
                  <a:pt x="3416427" y="1397333"/>
                </a:lnTo>
                <a:lnTo>
                  <a:pt x="3463668" y="1348579"/>
                </a:lnTo>
                <a:lnTo>
                  <a:pt x="3552044" y="1372956"/>
                </a:lnTo>
                <a:lnTo>
                  <a:pt x="3648044" y="1382102"/>
                </a:lnTo>
                <a:lnTo>
                  <a:pt x="3838525" y="1389718"/>
                </a:lnTo>
                <a:lnTo>
                  <a:pt x="3981765" y="1382102"/>
                </a:lnTo>
                <a:lnTo>
                  <a:pt x="4109772" y="1365341"/>
                </a:lnTo>
                <a:lnTo>
                  <a:pt x="4228627" y="1340964"/>
                </a:lnTo>
                <a:lnTo>
                  <a:pt x="4332249" y="1307441"/>
                </a:lnTo>
                <a:lnTo>
                  <a:pt x="4419109" y="1267820"/>
                </a:lnTo>
                <a:lnTo>
                  <a:pt x="4483100" y="1217535"/>
                </a:lnTo>
                <a:lnTo>
                  <a:pt x="4522718" y="1161153"/>
                </a:lnTo>
                <a:lnTo>
                  <a:pt x="4539481" y="1103240"/>
                </a:lnTo>
                <a:lnTo>
                  <a:pt x="4682721" y="1088009"/>
                </a:lnTo>
                <a:lnTo>
                  <a:pt x="4818351" y="1062102"/>
                </a:lnTo>
                <a:lnTo>
                  <a:pt x="4944829" y="1030096"/>
                </a:lnTo>
                <a:lnTo>
                  <a:pt x="5048438" y="988958"/>
                </a:lnTo>
                <a:lnTo>
                  <a:pt x="5129204" y="940191"/>
                </a:lnTo>
                <a:lnTo>
                  <a:pt x="5191678" y="891437"/>
                </a:lnTo>
                <a:lnTo>
                  <a:pt x="5231309" y="833524"/>
                </a:lnTo>
                <a:lnTo>
                  <a:pt x="5248059" y="767996"/>
                </a:lnTo>
                <a:lnTo>
                  <a:pt x="5240449" y="711627"/>
                </a:lnTo>
                <a:lnTo>
                  <a:pt x="5200831" y="662860"/>
                </a:lnTo>
                <a:lnTo>
                  <a:pt x="5152060" y="612575"/>
                </a:lnTo>
                <a:lnTo>
                  <a:pt x="5080446" y="563808"/>
                </a:lnTo>
                <a:lnTo>
                  <a:pt x="5072823" y="563808"/>
                </a:lnTo>
                <a:lnTo>
                  <a:pt x="5097209" y="539431"/>
                </a:lnTo>
                <a:lnTo>
                  <a:pt x="5112442" y="515054"/>
                </a:lnTo>
                <a:lnTo>
                  <a:pt x="5129204" y="458672"/>
                </a:lnTo>
                <a:lnTo>
                  <a:pt x="5120064" y="417521"/>
                </a:lnTo>
                <a:lnTo>
                  <a:pt x="5097209" y="368767"/>
                </a:lnTo>
                <a:lnTo>
                  <a:pt x="5048438" y="335231"/>
                </a:lnTo>
                <a:lnTo>
                  <a:pt x="4993587" y="294092"/>
                </a:lnTo>
                <a:lnTo>
                  <a:pt x="4921960" y="269715"/>
                </a:lnTo>
                <a:lnTo>
                  <a:pt x="4841207" y="237710"/>
                </a:lnTo>
                <a:lnTo>
                  <a:pt x="4754347" y="220949"/>
                </a:lnTo>
                <a:lnTo>
                  <a:pt x="4650725" y="204187"/>
                </a:lnTo>
                <a:lnTo>
                  <a:pt x="4626340" y="164566"/>
                </a:lnTo>
                <a:lnTo>
                  <a:pt x="4579111" y="123428"/>
                </a:lnTo>
                <a:lnTo>
                  <a:pt x="4522718" y="89905"/>
                </a:lnTo>
                <a:lnTo>
                  <a:pt x="4451104" y="57900"/>
                </a:lnTo>
                <a:lnTo>
                  <a:pt x="4364245" y="33523"/>
                </a:lnTo>
                <a:lnTo>
                  <a:pt x="4275868" y="16761"/>
                </a:lnTo>
                <a:lnTo>
                  <a:pt x="4172246" y="9146"/>
                </a:lnTo>
                <a:lnTo>
                  <a:pt x="4068625" y="0"/>
                </a:lnTo>
                <a:lnTo>
                  <a:pt x="3942147" y="9146"/>
                </a:lnTo>
                <a:lnTo>
                  <a:pt x="3821762" y="24376"/>
                </a:lnTo>
                <a:lnTo>
                  <a:pt x="3719670" y="48753"/>
                </a:lnTo>
                <a:lnTo>
                  <a:pt x="3623671" y="89905"/>
                </a:lnTo>
                <a:lnTo>
                  <a:pt x="3535282" y="48753"/>
                </a:lnTo>
                <a:lnTo>
                  <a:pt x="3440812" y="24376"/>
                </a:lnTo>
                <a:lnTo>
                  <a:pt x="3320428" y="9146"/>
                </a:lnTo>
                <a:lnTo>
                  <a:pt x="3201560" y="0"/>
                </a:lnTo>
                <a:lnTo>
                  <a:pt x="3058320" y="9146"/>
                </a:lnTo>
                <a:lnTo>
                  <a:pt x="2922703" y="33523"/>
                </a:lnTo>
                <a:lnTo>
                  <a:pt x="2811470" y="74661"/>
                </a:lnTo>
                <a:lnTo>
                  <a:pt x="2762700" y="99051"/>
                </a:lnTo>
                <a:lnTo>
                  <a:pt x="2723081" y="123428"/>
                </a:lnTo>
                <a:lnTo>
                  <a:pt x="2732221" y="123428"/>
                </a:lnTo>
                <a:lnTo>
                  <a:pt x="2628612" y="89905"/>
                </a:lnTo>
                <a:lnTo>
                  <a:pt x="2515837" y="65515"/>
                </a:lnTo>
                <a:lnTo>
                  <a:pt x="2396983" y="57900"/>
                </a:lnTo>
                <a:lnTo>
                  <a:pt x="2268988" y="48753"/>
                </a:lnTo>
                <a:lnTo>
                  <a:pt x="2093739" y="57900"/>
                </a:lnTo>
                <a:lnTo>
                  <a:pt x="1942889" y="89905"/>
                </a:lnTo>
                <a:lnTo>
                  <a:pt x="1807259" y="131043"/>
                </a:lnTo>
                <a:lnTo>
                  <a:pt x="1752408" y="155420"/>
                </a:lnTo>
                <a:lnTo>
                  <a:pt x="1703637" y="188956"/>
                </a:lnTo>
                <a:lnTo>
                  <a:pt x="1696027" y="196572"/>
                </a:lnTo>
                <a:lnTo>
                  <a:pt x="1497923" y="164566"/>
                </a:lnTo>
                <a:lnTo>
                  <a:pt x="1281539" y="147805"/>
                </a:lnTo>
                <a:lnTo>
                  <a:pt x="1115443" y="155420"/>
                </a:lnTo>
                <a:lnTo>
                  <a:pt x="963063" y="172195"/>
                </a:lnTo>
                <a:lnTo>
                  <a:pt x="819823" y="204187"/>
                </a:lnTo>
                <a:lnTo>
                  <a:pt x="700968" y="245326"/>
                </a:lnTo>
                <a:lnTo>
                  <a:pt x="604969" y="294092"/>
                </a:lnTo>
                <a:lnTo>
                  <a:pt x="525719" y="352005"/>
                </a:lnTo>
                <a:lnTo>
                  <a:pt x="478491" y="417521"/>
                </a:lnTo>
                <a:lnTo>
                  <a:pt x="461728" y="483049"/>
                </a:lnTo>
                <a:lnTo>
                  <a:pt x="461728" y="507426"/>
                </a:lnTo>
                <a:lnTo>
                  <a:pt x="469339" y="531816"/>
                </a:lnTo>
                <a:close/>
              </a:path>
            </a:pathLst>
          </a:custGeom>
          <a:ln w="16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78765" y="5281835"/>
            <a:ext cx="274782" cy="28574"/>
          </a:xfrm>
          <a:custGeom>
            <a:avLst/>
            <a:gdLst/>
            <a:ahLst/>
            <a:cxnLst/>
            <a:rect l="l" t="t" r="r" b="b"/>
            <a:pathLst>
              <a:path w="302260" h="32385">
                <a:moveTo>
                  <a:pt x="0" y="0"/>
                </a:moveTo>
                <a:lnTo>
                  <a:pt x="126477" y="24376"/>
                </a:lnTo>
                <a:lnTo>
                  <a:pt x="262095" y="32005"/>
                </a:lnTo>
                <a:lnTo>
                  <a:pt x="301713" y="32005"/>
                </a:lnTo>
              </a:path>
            </a:pathLst>
          </a:custGeom>
          <a:ln w="163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3269" y="5591078"/>
            <a:ext cx="123536" cy="15128"/>
          </a:xfrm>
          <a:custGeom>
            <a:avLst/>
            <a:gdLst/>
            <a:ahLst/>
            <a:cxnLst/>
            <a:rect l="l" t="t" r="r" b="b"/>
            <a:pathLst>
              <a:path w="135889" h="17145">
                <a:moveTo>
                  <a:pt x="0" y="16761"/>
                </a:moveTo>
                <a:lnTo>
                  <a:pt x="64003" y="9146"/>
                </a:lnTo>
                <a:lnTo>
                  <a:pt x="135630" y="0"/>
                </a:lnTo>
              </a:path>
            </a:pathLst>
          </a:custGeom>
          <a:ln w="163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84581" y="5670406"/>
            <a:ext cx="72159" cy="58271"/>
          </a:xfrm>
          <a:custGeom>
            <a:avLst/>
            <a:gdLst/>
            <a:ahLst/>
            <a:cxnLst/>
            <a:rect l="l" t="t" r="r" b="b"/>
            <a:pathLst>
              <a:path w="79375" h="66039">
                <a:moveTo>
                  <a:pt x="0" y="0"/>
                </a:moveTo>
                <a:lnTo>
                  <a:pt x="30478" y="33523"/>
                </a:lnTo>
                <a:lnTo>
                  <a:pt x="79249" y="65528"/>
                </a:lnTo>
              </a:path>
            </a:pathLst>
          </a:custGeom>
          <a:ln w="161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87896" y="5584359"/>
            <a:ext cx="29440" cy="64994"/>
          </a:xfrm>
          <a:custGeom>
            <a:avLst/>
            <a:gdLst/>
            <a:ahLst/>
            <a:cxnLst/>
            <a:rect l="l" t="t" r="r" b="b"/>
            <a:pathLst>
              <a:path w="32385" h="73660">
                <a:moveTo>
                  <a:pt x="0" y="73143"/>
                </a:moveTo>
                <a:lnTo>
                  <a:pt x="24372" y="41138"/>
                </a:lnTo>
                <a:lnTo>
                  <a:pt x="31995" y="0"/>
                </a:lnTo>
              </a:path>
            </a:pathLst>
          </a:custGeom>
          <a:ln w="159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11280" y="5202507"/>
            <a:ext cx="355023" cy="230281"/>
          </a:xfrm>
          <a:custGeom>
            <a:avLst/>
            <a:gdLst/>
            <a:ahLst/>
            <a:cxnLst/>
            <a:rect l="l" t="t" r="r" b="b"/>
            <a:pathLst>
              <a:path w="390525" h="260985">
                <a:moveTo>
                  <a:pt x="390089" y="260569"/>
                </a:moveTo>
                <a:lnTo>
                  <a:pt x="382479" y="219431"/>
                </a:lnTo>
                <a:lnTo>
                  <a:pt x="365717" y="179810"/>
                </a:lnTo>
                <a:lnTo>
                  <a:pt x="326098" y="146287"/>
                </a:lnTo>
                <a:lnTo>
                  <a:pt x="286480" y="105136"/>
                </a:lnTo>
                <a:lnTo>
                  <a:pt x="230099" y="73143"/>
                </a:lnTo>
                <a:lnTo>
                  <a:pt x="86859" y="24376"/>
                </a:lnTo>
                <a:lnTo>
                  <a:pt x="0" y="0"/>
                </a:lnTo>
              </a:path>
            </a:pathLst>
          </a:custGeom>
          <a:ln w="16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1459" y="4956452"/>
            <a:ext cx="159327" cy="87406"/>
          </a:xfrm>
          <a:custGeom>
            <a:avLst/>
            <a:gdLst/>
            <a:ahLst/>
            <a:cxnLst/>
            <a:rect l="l" t="t" r="r" b="b"/>
            <a:pathLst>
              <a:path w="175259" h="99060">
                <a:moveTo>
                  <a:pt x="0" y="99051"/>
                </a:moveTo>
                <a:lnTo>
                  <a:pt x="56380" y="82289"/>
                </a:lnTo>
                <a:lnTo>
                  <a:pt x="103621" y="57912"/>
                </a:lnTo>
                <a:lnTo>
                  <a:pt x="175235" y="0"/>
                </a:lnTo>
              </a:path>
            </a:pathLst>
          </a:custGeom>
          <a:ln w="162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67039" y="4639140"/>
            <a:ext cx="6927" cy="36419"/>
          </a:xfrm>
          <a:custGeom>
            <a:avLst/>
            <a:gdLst/>
            <a:ahLst/>
            <a:cxnLst/>
            <a:rect l="l" t="t" r="r" b="b"/>
            <a:pathLst>
              <a:path w="7620" h="41275">
                <a:moveTo>
                  <a:pt x="7622" y="41138"/>
                </a:moveTo>
                <a:lnTo>
                  <a:pt x="7622" y="16761"/>
                </a:lnTo>
                <a:lnTo>
                  <a:pt x="0" y="0"/>
                </a:lnTo>
              </a:path>
            </a:pathLst>
          </a:custGeom>
          <a:ln w="159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46070" y="4538303"/>
            <a:ext cx="87745" cy="51546"/>
          </a:xfrm>
          <a:custGeom>
            <a:avLst/>
            <a:gdLst/>
            <a:ahLst/>
            <a:cxnLst/>
            <a:rect l="l" t="t" r="r" b="b"/>
            <a:pathLst>
              <a:path w="96520" h="58420">
                <a:moveTo>
                  <a:pt x="96011" y="0"/>
                </a:moveTo>
                <a:lnTo>
                  <a:pt x="39618" y="24376"/>
                </a:lnTo>
                <a:lnTo>
                  <a:pt x="0" y="57900"/>
                </a:lnTo>
              </a:path>
            </a:pathLst>
          </a:custGeom>
          <a:ln w="162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78620" y="4567881"/>
            <a:ext cx="36368" cy="43143"/>
          </a:xfrm>
          <a:custGeom>
            <a:avLst/>
            <a:gdLst/>
            <a:ahLst/>
            <a:cxnLst/>
            <a:rect l="l" t="t" r="r" b="b"/>
            <a:pathLst>
              <a:path w="40004" h="48895">
                <a:moveTo>
                  <a:pt x="39618" y="0"/>
                </a:moveTo>
                <a:lnTo>
                  <a:pt x="16762" y="24376"/>
                </a:lnTo>
                <a:lnTo>
                  <a:pt x="0" y="48766"/>
                </a:lnTo>
              </a:path>
            </a:pathLst>
          </a:custGeom>
          <a:ln w="16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0949" y="4632420"/>
            <a:ext cx="145473" cy="43143"/>
          </a:xfrm>
          <a:custGeom>
            <a:avLst/>
            <a:gdLst/>
            <a:ahLst/>
            <a:cxnLst/>
            <a:rect l="l" t="t" r="r" b="b"/>
            <a:pathLst>
              <a:path w="160020" h="48895">
                <a:moveTo>
                  <a:pt x="160002" y="48753"/>
                </a:moveTo>
                <a:lnTo>
                  <a:pt x="88376" y="16761"/>
                </a:lnTo>
                <a:lnTo>
                  <a:pt x="0" y="0"/>
                </a:lnTo>
              </a:path>
            </a:pathLst>
          </a:custGeom>
          <a:ln w="16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65778" y="4928224"/>
            <a:ext cx="29440" cy="43143"/>
          </a:xfrm>
          <a:custGeom>
            <a:avLst/>
            <a:gdLst/>
            <a:ahLst/>
            <a:cxnLst/>
            <a:rect l="l" t="t" r="r" b="b"/>
            <a:pathLst>
              <a:path w="32385" h="48895">
                <a:moveTo>
                  <a:pt x="0" y="0"/>
                </a:moveTo>
                <a:lnTo>
                  <a:pt x="16762" y="24376"/>
                </a:lnTo>
                <a:lnTo>
                  <a:pt x="32008" y="48753"/>
                </a:lnTo>
              </a:path>
            </a:pathLst>
          </a:custGeom>
          <a:ln w="160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48513" y="4977961"/>
            <a:ext cx="803563" cy="238125"/>
          </a:xfrm>
          <a:custGeom>
            <a:avLst/>
            <a:gdLst/>
            <a:ahLst/>
            <a:cxnLst/>
            <a:rect l="l" t="t" r="r" b="b"/>
            <a:pathLst>
              <a:path w="883920" h="269875">
                <a:moveTo>
                  <a:pt x="441907" y="269715"/>
                </a:moveTo>
                <a:lnTo>
                  <a:pt x="369917" y="267977"/>
                </a:lnTo>
                <a:lnTo>
                  <a:pt x="301741" y="262939"/>
                </a:lnTo>
                <a:lnTo>
                  <a:pt x="238263" y="254865"/>
                </a:lnTo>
                <a:lnTo>
                  <a:pt x="180372" y="244021"/>
                </a:lnTo>
                <a:lnTo>
                  <a:pt x="128953" y="230672"/>
                </a:lnTo>
                <a:lnTo>
                  <a:pt x="84895" y="215083"/>
                </a:lnTo>
                <a:lnTo>
                  <a:pt x="49084" y="197518"/>
                </a:lnTo>
                <a:lnTo>
                  <a:pt x="5749" y="157523"/>
                </a:lnTo>
                <a:lnTo>
                  <a:pt x="0" y="135623"/>
                </a:lnTo>
                <a:lnTo>
                  <a:pt x="5749" y="113683"/>
                </a:lnTo>
                <a:lnTo>
                  <a:pt x="49084" y="73402"/>
                </a:lnTo>
                <a:lnTo>
                  <a:pt x="84895" y="55630"/>
                </a:lnTo>
                <a:lnTo>
                  <a:pt x="128953" y="39813"/>
                </a:lnTo>
                <a:lnTo>
                  <a:pt x="180372" y="26236"/>
                </a:lnTo>
                <a:lnTo>
                  <a:pt x="238263" y="15183"/>
                </a:lnTo>
                <a:lnTo>
                  <a:pt x="301741" y="6937"/>
                </a:lnTo>
                <a:lnTo>
                  <a:pt x="369917" y="1781"/>
                </a:lnTo>
                <a:lnTo>
                  <a:pt x="441907" y="0"/>
                </a:lnTo>
                <a:lnTo>
                  <a:pt x="513527" y="1781"/>
                </a:lnTo>
                <a:lnTo>
                  <a:pt x="581490" y="6937"/>
                </a:lnTo>
                <a:lnTo>
                  <a:pt x="644881" y="15183"/>
                </a:lnTo>
                <a:lnTo>
                  <a:pt x="702786" y="26236"/>
                </a:lnTo>
                <a:lnTo>
                  <a:pt x="754291" y="39813"/>
                </a:lnTo>
                <a:lnTo>
                  <a:pt x="798481" y="55630"/>
                </a:lnTo>
                <a:lnTo>
                  <a:pt x="834443" y="73402"/>
                </a:lnTo>
                <a:lnTo>
                  <a:pt x="878023" y="113683"/>
                </a:lnTo>
                <a:lnTo>
                  <a:pt x="883814" y="135623"/>
                </a:lnTo>
                <a:lnTo>
                  <a:pt x="878023" y="157523"/>
                </a:lnTo>
                <a:lnTo>
                  <a:pt x="834443" y="197518"/>
                </a:lnTo>
                <a:lnTo>
                  <a:pt x="798481" y="215083"/>
                </a:lnTo>
                <a:lnTo>
                  <a:pt x="754291" y="230672"/>
                </a:lnTo>
                <a:lnTo>
                  <a:pt x="702786" y="244021"/>
                </a:lnTo>
                <a:lnTo>
                  <a:pt x="644881" y="254865"/>
                </a:lnTo>
                <a:lnTo>
                  <a:pt x="581490" y="262939"/>
                </a:lnTo>
                <a:lnTo>
                  <a:pt x="513527" y="267977"/>
                </a:lnTo>
                <a:lnTo>
                  <a:pt x="441907" y="269715"/>
                </a:lnTo>
                <a:close/>
              </a:path>
            </a:pathLst>
          </a:custGeom>
          <a:solidFill>
            <a:srgbClr val="CAFF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48513" y="4977961"/>
            <a:ext cx="803563" cy="238125"/>
          </a:xfrm>
          <a:custGeom>
            <a:avLst/>
            <a:gdLst/>
            <a:ahLst/>
            <a:cxnLst/>
            <a:rect l="l" t="t" r="r" b="b"/>
            <a:pathLst>
              <a:path w="883920" h="269875">
                <a:moveTo>
                  <a:pt x="883814" y="135623"/>
                </a:moveTo>
                <a:lnTo>
                  <a:pt x="861262" y="92848"/>
                </a:lnTo>
                <a:lnTo>
                  <a:pt x="798481" y="55630"/>
                </a:lnTo>
                <a:lnTo>
                  <a:pt x="754291" y="39813"/>
                </a:lnTo>
                <a:lnTo>
                  <a:pt x="702786" y="26236"/>
                </a:lnTo>
                <a:lnTo>
                  <a:pt x="644881" y="15183"/>
                </a:lnTo>
                <a:lnTo>
                  <a:pt x="581490" y="6937"/>
                </a:lnTo>
                <a:lnTo>
                  <a:pt x="513527" y="1781"/>
                </a:lnTo>
                <a:lnTo>
                  <a:pt x="441907" y="0"/>
                </a:lnTo>
                <a:lnTo>
                  <a:pt x="369917" y="1781"/>
                </a:lnTo>
                <a:lnTo>
                  <a:pt x="301741" y="6937"/>
                </a:lnTo>
                <a:lnTo>
                  <a:pt x="238263" y="15183"/>
                </a:lnTo>
                <a:lnTo>
                  <a:pt x="180372" y="26236"/>
                </a:lnTo>
                <a:lnTo>
                  <a:pt x="128953" y="39813"/>
                </a:lnTo>
                <a:lnTo>
                  <a:pt x="84895" y="55630"/>
                </a:lnTo>
                <a:lnTo>
                  <a:pt x="49084" y="73402"/>
                </a:lnTo>
                <a:lnTo>
                  <a:pt x="5749" y="113683"/>
                </a:lnTo>
                <a:lnTo>
                  <a:pt x="0" y="135623"/>
                </a:lnTo>
                <a:lnTo>
                  <a:pt x="5749" y="157523"/>
                </a:lnTo>
                <a:lnTo>
                  <a:pt x="49084" y="197518"/>
                </a:lnTo>
                <a:lnTo>
                  <a:pt x="84895" y="215083"/>
                </a:lnTo>
                <a:lnTo>
                  <a:pt x="128953" y="230672"/>
                </a:lnTo>
                <a:lnTo>
                  <a:pt x="180372" y="244021"/>
                </a:lnTo>
                <a:lnTo>
                  <a:pt x="238263" y="254865"/>
                </a:lnTo>
                <a:lnTo>
                  <a:pt x="301741" y="262939"/>
                </a:lnTo>
                <a:lnTo>
                  <a:pt x="369917" y="267977"/>
                </a:lnTo>
                <a:lnTo>
                  <a:pt x="441907" y="269715"/>
                </a:lnTo>
                <a:lnTo>
                  <a:pt x="513527" y="267977"/>
                </a:lnTo>
                <a:lnTo>
                  <a:pt x="581490" y="262939"/>
                </a:lnTo>
                <a:lnTo>
                  <a:pt x="644881" y="254865"/>
                </a:lnTo>
                <a:lnTo>
                  <a:pt x="702786" y="244021"/>
                </a:lnTo>
                <a:lnTo>
                  <a:pt x="754291" y="230672"/>
                </a:lnTo>
                <a:lnTo>
                  <a:pt x="798481" y="215083"/>
                </a:lnTo>
                <a:lnTo>
                  <a:pt x="834443" y="197518"/>
                </a:lnTo>
                <a:lnTo>
                  <a:pt x="878023" y="157523"/>
                </a:lnTo>
                <a:lnTo>
                  <a:pt x="883814" y="135623"/>
                </a:lnTo>
                <a:close/>
              </a:path>
            </a:pathLst>
          </a:custGeom>
          <a:ln w="16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97353" y="5007552"/>
            <a:ext cx="535132" cy="165847"/>
          </a:xfrm>
          <a:custGeom>
            <a:avLst/>
            <a:gdLst/>
            <a:ahLst/>
            <a:cxnLst/>
            <a:rect l="l" t="t" r="r" b="b"/>
            <a:pathLst>
              <a:path w="588645" h="187960">
                <a:moveTo>
                  <a:pt x="294090" y="187425"/>
                </a:moveTo>
                <a:lnTo>
                  <a:pt x="226460" y="184995"/>
                </a:lnTo>
                <a:lnTo>
                  <a:pt x="164482" y="178059"/>
                </a:lnTo>
                <a:lnTo>
                  <a:pt x="109888" y="167151"/>
                </a:lnTo>
                <a:lnTo>
                  <a:pt x="64410" y="152805"/>
                </a:lnTo>
                <a:lnTo>
                  <a:pt x="29781" y="135554"/>
                </a:lnTo>
                <a:lnTo>
                  <a:pt x="0" y="94471"/>
                </a:lnTo>
                <a:lnTo>
                  <a:pt x="7734" y="72445"/>
                </a:lnTo>
                <a:lnTo>
                  <a:pt x="64410" y="34898"/>
                </a:lnTo>
                <a:lnTo>
                  <a:pt x="109888" y="20389"/>
                </a:lnTo>
                <a:lnTo>
                  <a:pt x="164482" y="9399"/>
                </a:lnTo>
                <a:lnTo>
                  <a:pt x="226460" y="2434"/>
                </a:lnTo>
                <a:lnTo>
                  <a:pt x="294090" y="0"/>
                </a:lnTo>
                <a:lnTo>
                  <a:pt x="361721" y="2434"/>
                </a:lnTo>
                <a:lnTo>
                  <a:pt x="423701" y="9399"/>
                </a:lnTo>
                <a:lnTo>
                  <a:pt x="478297" y="20389"/>
                </a:lnTo>
                <a:lnTo>
                  <a:pt x="523778" y="34898"/>
                </a:lnTo>
                <a:lnTo>
                  <a:pt x="558409" y="52419"/>
                </a:lnTo>
                <a:lnTo>
                  <a:pt x="588193" y="94471"/>
                </a:lnTo>
                <a:lnTo>
                  <a:pt x="580459" y="115932"/>
                </a:lnTo>
                <a:lnTo>
                  <a:pt x="523778" y="152805"/>
                </a:lnTo>
                <a:lnTo>
                  <a:pt x="478297" y="167151"/>
                </a:lnTo>
                <a:lnTo>
                  <a:pt x="423701" y="178059"/>
                </a:lnTo>
                <a:lnTo>
                  <a:pt x="361721" y="184995"/>
                </a:lnTo>
                <a:lnTo>
                  <a:pt x="294090" y="187425"/>
                </a:lnTo>
                <a:close/>
              </a:path>
            </a:pathLst>
          </a:custGeom>
          <a:solidFill>
            <a:srgbClr val="CAFF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97354" y="5007552"/>
            <a:ext cx="535132" cy="165847"/>
          </a:xfrm>
          <a:custGeom>
            <a:avLst/>
            <a:gdLst/>
            <a:ahLst/>
            <a:cxnLst/>
            <a:rect l="l" t="t" r="r" b="b"/>
            <a:pathLst>
              <a:path w="588645" h="187960">
                <a:moveTo>
                  <a:pt x="588194" y="94471"/>
                </a:moveTo>
                <a:lnTo>
                  <a:pt x="558409" y="52419"/>
                </a:lnTo>
                <a:lnTo>
                  <a:pt x="523778" y="34898"/>
                </a:lnTo>
                <a:lnTo>
                  <a:pt x="478297" y="20389"/>
                </a:lnTo>
                <a:lnTo>
                  <a:pt x="423701" y="9399"/>
                </a:lnTo>
                <a:lnTo>
                  <a:pt x="361721" y="2434"/>
                </a:lnTo>
                <a:lnTo>
                  <a:pt x="294090" y="0"/>
                </a:lnTo>
                <a:lnTo>
                  <a:pt x="226460" y="2434"/>
                </a:lnTo>
                <a:lnTo>
                  <a:pt x="164482" y="9399"/>
                </a:lnTo>
                <a:lnTo>
                  <a:pt x="109888" y="20389"/>
                </a:lnTo>
                <a:lnTo>
                  <a:pt x="64410" y="34898"/>
                </a:lnTo>
                <a:lnTo>
                  <a:pt x="29781" y="52419"/>
                </a:lnTo>
                <a:lnTo>
                  <a:pt x="0" y="94471"/>
                </a:lnTo>
                <a:lnTo>
                  <a:pt x="7734" y="115932"/>
                </a:lnTo>
                <a:lnTo>
                  <a:pt x="64410" y="152805"/>
                </a:lnTo>
                <a:lnTo>
                  <a:pt x="109888" y="167151"/>
                </a:lnTo>
                <a:lnTo>
                  <a:pt x="164482" y="178059"/>
                </a:lnTo>
                <a:lnTo>
                  <a:pt x="226460" y="184995"/>
                </a:lnTo>
                <a:lnTo>
                  <a:pt x="294090" y="187426"/>
                </a:lnTo>
                <a:lnTo>
                  <a:pt x="361721" y="184995"/>
                </a:lnTo>
                <a:lnTo>
                  <a:pt x="423701" y="178059"/>
                </a:lnTo>
                <a:lnTo>
                  <a:pt x="478297" y="167151"/>
                </a:lnTo>
                <a:lnTo>
                  <a:pt x="523778" y="152805"/>
                </a:lnTo>
                <a:lnTo>
                  <a:pt x="558409" y="135554"/>
                </a:lnTo>
                <a:lnTo>
                  <a:pt x="588194" y="94471"/>
                </a:lnTo>
                <a:close/>
              </a:path>
            </a:pathLst>
          </a:custGeom>
          <a:ln w="162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77437" y="5043851"/>
            <a:ext cx="275936" cy="86285"/>
          </a:xfrm>
          <a:custGeom>
            <a:avLst/>
            <a:gdLst/>
            <a:ahLst/>
            <a:cxnLst/>
            <a:rect l="l" t="t" r="r" b="b"/>
            <a:pathLst>
              <a:path w="303529" h="97789">
                <a:moveTo>
                  <a:pt x="152380" y="97520"/>
                </a:moveTo>
                <a:lnTo>
                  <a:pt x="93217" y="93759"/>
                </a:lnTo>
                <a:lnTo>
                  <a:pt x="44764" y="83428"/>
                </a:lnTo>
                <a:lnTo>
                  <a:pt x="12024" y="67954"/>
                </a:lnTo>
                <a:lnTo>
                  <a:pt x="0" y="48766"/>
                </a:lnTo>
                <a:lnTo>
                  <a:pt x="12024" y="29571"/>
                </a:lnTo>
                <a:lnTo>
                  <a:pt x="44764" y="14093"/>
                </a:lnTo>
                <a:lnTo>
                  <a:pt x="93217" y="3761"/>
                </a:lnTo>
                <a:lnTo>
                  <a:pt x="152380" y="0"/>
                </a:lnTo>
                <a:lnTo>
                  <a:pt x="210670" y="3761"/>
                </a:lnTo>
                <a:lnTo>
                  <a:pt x="258672" y="14093"/>
                </a:lnTo>
                <a:lnTo>
                  <a:pt x="291243" y="29571"/>
                </a:lnTo>
                <a:lnTo>
                  <a:pt x="303243" y="48766"/>
                </a:lnTo>
                <a:lnTo>
                  <a:pt x="291243" y="67954"/>
                </a:lnTo>
                <a:lnTo>
                  <a:pt x="258672" y="83428"/>
                </a:lnTo>
                <a:lnTo>
                  <a:pt x="210670" y="93759"/>
                </a:lnTo>
                <a:lnTo>
                  <a:pt x="152380" y="97520"/>
                </a:lnTo>
                <a:close/>
              </a:path>
            </a:pathLst>
          </a:custGeom>
          <a:solidFill>
            <a:srgbClr val="CAFF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77437" y="5043851"/>
            <a:ext cx="275936" cy="86285"/>
          </a:xfrm>
          <a:custGeom>
            <a:avLst/>
            <a:gdLst/>
            <a:ahLst/>
            <a:cxnLst/>
            <a:rect l="l" t="t" r="r" b="b"/>
            <a:pathLst>
              <a:path w="303529" h="97789">
                <a:moveTo>
                  <a:pt x="303243" y="48766"/>
                </a:moveTo>
                <a:lnTo>
                  <a:pt x="291243" y="29571"/>
                </a:lnTo>
                <a:lnTo>
                  <a:pt x="258672" y="14093"/>
                </a:lnTo>
                <a:lnTo>
                  <a:pt x="210670" y="3761"/>
                </a:lnTo>
                <a:lnTo>
                  <a:pt x="152380" y="0"/>
                </a:lnTo>
                <a:lnTo>
                  <a:pt x="93217" y="3761"/>
                </a:lnTo>
                <a:lnTo>
                  <a:pt x="44764" y="14093"/>
                </a:lnTo>
                <a:lnTo>
                  <a:pt x="12024" y="29571"/>
                </a:lnTo>
                <a:lnTo>
                  <a:pt x="0" y="48766"/>
                </a:lnTo>
                <a:lnTo>
                  <a:pt x="12024" y="67954"/>
                </a:lnTo>
                <a:lnTo>
                  <a:pt x="44764" y="83428"/>
                </a:lnTo>
                <a:lnTo>
                  <a:pt x="93217" y="93759"/>
                </a:lnTo>
                <a:lnTo>
                  <a:pt x="152380" y="97520"/>
                </a:lnTo>
                <a:lnTo>
                  <a:pt x="210670" y="93759"/>
                </a:lnTo>
                <a:lnTo>
                  <a:pt x="258672" y="83428"/>
                </a:lnTo>
                <a:lnTo>
                  <a:pt x="291243" y="67954"/>
                </a:lnTo>
                <a:lnTo>
                  <a:pt x="303243" y="48766"/>
                </a:lnTo>
                <a:close/>
              </a:path>
            </a:pathLst>
          </a:custGeom>
          <a:ln w="162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46575" y="4623170"/>
            <a:ext cx="2971247" cy="110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41149" y="4617705"/>
            <a:ext cx="2970645" cy="1113304"/>
          </a:xfrm>
          <a:custGeom>
            <a:avLst/>
            <a:gdLst/>
            <a:ahLst/>
            <a:cxnLst/>
            <a:rect l="l" t="t" r="r" b="b"/>
            <a:pathLst>
              <a:path w="3267709" h="1261745">
                <a:moveTo>
                  <a:pt x="0" y="1261751"/>
                </a:moveTo>
                <a:lnTo>
                  <a:pt x="3267303" y="1261751"/>
                </a:lnTo>
                <a:lnTo>
                  <a:pt x="3267303" y="0"/>
                </a:lnTo>
                <a:lnTo>
                  <a:pt x="0" y="0"/>
                </a:lnTo>
                <a:lnTo>
                  <a:pt x="0" y="1261751"/>
                </a:lnTo>
                <a:close/>
              </a:path>
            </a:pathLst>
          </a:custGeom>
          <a:ln w="9937">
            <a:solidFill>
              <a:srgbClr val="7900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20564" y="4842176"/>
            <a:ext cx="1259609" cy="630942"/>
          </a:xfrm>
          <a:prstGeom prst="rect">
            <a:avLst/>
          </a:prstGeom>
          <a:solidFill>
            <a:srgbClr val="CAFFFF"/>
          </a:solidFill>
          <a:ln w="1618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50164"/>
            <a:r>
              <a:rPr sz="1900" spc="-4" dirty="0">
                <a:latin typeface="Times New Roman"/>
                <a:cs typeface="Times New Roman"/>
              </a:rPr>
              <a:t>Sensors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44933" y="3176273"/>
            <a:ext cx="1519959" cy="1246654"/>
          </a:xfrm>
          <a:custGeom>
            <a:avLst/>
            <a:gdLst/>
            <a:ahLst/>
            <a:cxnLst/>
            <a:rect l="l" t="t" r="r" b="b"/>
            <a:pathLst>
              <a:path w="1671954" h="1412875">
                <a:moveTo>
                  <a:pt x="0" y="1412577"/>
                </a:moveTo>
                <a:lnTo>
                  <a:pt x="1671641" y="1412577"/>
                </a:lnTo>
                <a:lnTo>
                  <a:pt x="1671641" y="0"/>
                </a:lnTo>
                <a:lnTo>
                  <a:pt x="0" y="0"/>
                </a:lnTo>
                <a:lnTo>
                  <a:pt x="0" y="141257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4933" y="3176273"/>
            <a:ext cx="1519959" cy="1246654"/>
          </a:xfrm>
          <a:custGeom>
            <a:avLst/>
            <a:gdLst/>
            <a:ahLst/>
            <a:cxnLst/>
            <a:rect l="l" t="t" r="r" b="b"/>
            <a:pathLst>
              <a:path w="1671954" h="1412875">
                <a:moveTo>
                  <a:pt x="0" y="1412577"/>
                </a:moveTo>
                <a:lnTo>
                  <a:pt x="1671641" y="1412577"/>
                </a:lnTo>
                <a:lnTo>
                  <a:pt x="1671641" y="0"/>
                </a:lnTo>
                <a:lnTo>
                  <a:pt x="0" y="0"/>
                </a:lnTo>
                <a:lnTo>
                  <a:pt x="0" y="1412577"/>
                </a:lnTo>
                <a:close/>
              </a:path>
            </a:pathLst>
          </a:custGeom>
          <a:ln w="161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44933" y="3176272"/>
            <a:ext cx="1519959" cy="705072"/>
          </a:xfrm>
          <a:prstGeom prst="rect">
            <a:avLst/>
          </a:prstGeom>
          <a:ln w="16169">
            <a:solidFill>
              <a:srgbClr val="000000"/>
            </a:solidFill>
          </a:ln>
        </p:spPr>
        <p:txBody>
          <a:bodyPr vert="horz" wrap="square" lIns="0" tIns="63253" rIns="0" bIns="0" rtlCol="0">
            <a:spAutoFit/>
          </a:bodyPr>
          <a:lstStyle/>
          <a:p>
            <a:pPr marL="172094" marR="159558" indent="163547">
              <a:lnSpc>
                <a:spcPts val="2486"/>
              </a:lnSpc>
              <a:spcBef>
                <a:spcPts val="498"/>
              </a:spcBef>
            </a:pPr>
            <a:r>
              <a:rPr sz="2200" spc="-58" dirty="0">
                <a:latin typeface="Times New Roman"/>
                <a:cs typeface="Times New Roman"/>
              </a:rPr>
              <a:t>C</a:t>
            </a:r>
            <a:r>
              <a:rPr sz="2200" spc="-90" dirty="0">
                <a:latin typeface="Times New Roman"/>
                <a:cs typeface="Times New Roman"/>
              </a:rPr>
              <a:t>o</a:t>
            </a:r>
            <a:r>
              <a:rPr sz="2200" spc="-36" dirty="0">
                <a:latin typeface="Times New Roman"/>
                <a:cs typeface="Times New Roman"/>
              </a:rPr>
              <a:t>n</a:t>
            </a:r>
            <a:r>
              <a:rPr sz="2200" spc="13" dirty="0">
                <a:latin typeface="Times New Roman"/>
                <a:cs typeface="Times New Roman"/>
              </a:rPr>
              <a:t>t</a:t>
            </a:r>
            <a:r>
              <a:rPr sz="2200" spc="-4" dirty="0">
                <a:latin typeface="Times New Roman"/>
                <a:cs typeface="Times New Roman"/>
              </a:rPr>
              <a:t>r</a:t>
            </a:r>
            <a:r>
              <a:rPr sz="2200" spc="-90" dirty="0">
                <a:latin typeface="Times New Roman"/>
                <a:cs typeface="Times New Roman"/>
              </a:rPr>
              <a:t>o</a:t>
            </a:r>
            <a:r>
              <a:rPr sz="2200" dirty="0">
                <a:latin typeface="Times New Roman"/>
                <a:cs typeface="Times New Roman"/>
              </a:rPr>
              <a:t>l </a:t>
            </a:r>
            <a:r>
              <a:rPr sz="2200" spc="-72" dirty="0">
                <a:latin typeface="Times New Roman"/>
                <a:cs typeface="Times New Roman"/>
              </a:rPr>
              <a:t>c</a:t>
            </a:r>
            <a:r>
              <a:rPr sz="2200" spc="-36" dirty="0">
                <a:latin typeface="Times New Roman"/>
                <a:cs typeface="Times New Roman"/>
              </a:rPr>
              <a:t>o</a:t>
            </a:r>
            <a:r>
              <a:rPr sz="2200" spc="-85" dirty="0">
                <a:latin typeface="Times New Roman"/>
                <a:cs typeface="Times New Roman"/>
              </a:rPr>
              <a:t>m</a:t>
            </a:r>
            <a:r>
              <a:rPr sz="2200" spc="-27" dirty="0">
                <a:latin typeface="Times New Roman"/>
                <a:cs typeface="Times New Roman"/>
              </a:rPr>
              <a:t>p</a:t>
            </a:r>
            <a:r>
              <a:rPr sz="2200" spc="-36" dirty="0">
                <a:latin typeface="Times New Roman"/>
                <a:cs typeface="Times New Roman"/>
              </a:rPr>
              <a:t>u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13" dirty="0">
                <a:latin typeface="Times New Roman"/>
                <a:cs typeface="Times New Roman"/>
              </a:rPr>
              <a:t>i</a:t>
            </a:r>
            <a:r>
              <a:rPr sz="2200" spc="-36" dirty="0">
                <a:latin typeface="Times New Roman"/>
                <a:cs typeface="Times New Roman"/>
              </a:rPr>
              <a:t>n</a:t>
            </a:r>
            <a:r>
              <a:rPr sz="2200" dirty="0">
                <a:latin typeface="Times New Roman"/>
                <a:cs typeface="Times New Roman"/>
              </a:rPr>
              <a:t>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082115" y="4827387"/>
            <a:ext cx="1317914" cy="958663"/>
          </a:xfrm>
          <a:custGeom>
            <a:avLst/>
            <a:gdLst/>
            <a:ahLst/>
            <a:cxnLst/>
            <a:rect l="l" t="t" r="r" b="b"/>
            <a:pathLst>
              <a:path w="1449704" h="1086484">
                <a:moveTo>
                  <a:pt x="0" y="1086479"/>
                </a:moveTo>
                <a:lnTo>
                  <a:pt x="1449165" y="1086479"/>
                </a:lnTo>
                <a:lnTo>
                  <a:pt x="1449165" y="0"/>
                </a:lnTo>
                <a:lnTo>
                  <a:pt x="0" y="0"/>
                </a:lnTo>
                <a:lnTo>
                  <a:pt x="0" y="1086479"/>
                </a:lnTo>
                <a:close/>
              </a:path>
            </a:pathLst>
          </a:custGeom>
          <a:solidFill>
            <a:srgbClr val="FF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082115" y="4827387"/>
            <a:ext cx="1317914" cy="630942"/>
          </a:xfrm>
          <a:prstGeom prst="rect">
            <a:avLst/>
          </a:prstGeom>
          <a:ln w="16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87480"/>
            <a:r>
              <a:rPr sz="1900" spc="-4" dirty="0">
                <a:latin typeface="Times New Roman"/>
                <a:cs typeface="Times New Roman"/>
              </a:rPr>
              <a:t>Actuators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64597" y="3622663"/>
            <a:ext cx="740063" cy="216834"/>
          </a:xfrm>
          <a:custGeom>
            <a:avLst/>
            <a:gdLst/>
            <a:ahLst/>
            <a:cxnLst/>
            <a:rect l="l" t="t" r="r" b="b"/>
            <a:pathLst>
              <a:path w="814070" h="245745">
                <a:moveTo>
                  <a:pt x="614108" y="0"/>
                </a:moveTo>
                <a:lnTo>
                  <a:pt x="614108" y="57912"/>
                </a:lnTo>
                <a:lnTo>
                  <a:pt x="0" y="57912"/>
                </a:lnTo>
                <a:lnTo>
                  <a:pt x="0" y="187426"/>
                </a:lnTo>
                <a:lnTo>
                  <a:pt x="614108" y="187426"/>
                </a:lnTo>
                <a:lnTo>
                  <a:pt x="614108" y="245338"/>
                </a:lnTo>
                <a:lnTo>
                  <a:pt x="813730" y="123428"/>
                </a:lnTo>
                <a:lnTo>
                  <a:pt x="614108" y="0"/>
                </a:lnTo>
                <a:close/>
              </a:path>
            </a:pathLst>
          </a:custGeom>
          <a:ln w="16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06569" y="3637452"/>
            <a:ext cx="753918" cy="223557"/>
          </a:xfrm>
          <a:custGeom>
            <a:avLst/>
            <a:gdLst/>
            <a:ahLst/>
            <a:cxnLst/>
            <a:rect l="l" t="t" r="r" b="b"/>
            <a:pathLst>
              <a:path w="829310" h="253364">
                <a:moveTo>
                  <a:pt x="621719" y="252954"/>
                </a:moveTo>
                <a:lnTo>
                  <a:pt x="621719" y="187425"/>
                </a:lnTo>
                <a:lnTo>
                  <a:pt x="0" y="187425"/>
                </a:lnTo>
                <a:lnTo>
                  <a:pt x="0" y="65528"/>
                </a:lnTo>
                <a:lnTo>
                  <a:pt x="621719" y="65528"/>
                </a:lnTo>
                <a:lnTo>
                  <a:pt x="621719" y="0"/>
                </a:lnTo>
                <a:lnTo>
                  <a:pt x="828962" y="131056"/>
                </a:lnTo>
                <a:lnTo>
                  <a:pt x="621719" y="252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06569" y="3637453"/>
            <a:ext cx="753918" cy="223557"/>
          </a:xfrm>
          <a:custGeom>
            <a:avLst/>
            <a:gdLst/>
            <a:ahLst/>
            <a:cxnLst/>
            <a:rect l="l" t="t" r="r" b="b"/>
            <a:pathLst>
              <a:path w="829310" h="253364">
                <a:moveTo>
                  <a:pt x="621719" y="0"/>
                </a:moveTo>
                <a:lnTo>
                  <a:pt x="621719" y="65528"/>
                </a:lnTo>
                <a:lnTo>
                  <a:pt x="0" y="65528"/>
                </a:lnTo>
                <a:lnTo>
                  <a:pt x="0" y="187426"/>
                </a:lnTo>
                <a:lnTo>
                  <a:pt x="621719" y="187426"/>
                </a:lnTo>
                <a:lnTo>
                  <a:pt x="621719" y="252954"/>
                </a:lnTo>
                <a:lnTo>
                  <a:pt x="828963" y="131056"/>
                </a:lnTo>
                <a:lnTo>
                  <a:pt x="621719" y="0"/>
                </a:lnTo>
                <a:close/>
              </a:path>
            </a:pathLst>
          </a:custGeom>
          <a:ln w="16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46183" y="4437466"/>
            <a:ext cx="368877" cy="411816"/>
          </a:xfrm>
          <a:custGeom>
            <a:avLst/>
            <a:gdLst/>
            <a:ahLst/>
            <a:cxnLst/>
            <a:rect l="l" t="t" r="r" b="b"/>
            <a:pathLst>
              <a:path w="405765" h="466725">
                <a:moveTo>
                  <a:pt x="309336" y="351992"/>
                </a:moveTo>
                <a:lnTo>
                  <a:pt x="103621" y="351992"/>
                </a:lnTo>
                <a:lnTo>
                  <a:pt x="103621" y="0"/>
                </a:lnTo>
                <a:lnTo>
                  <a:pt x="309336" y="0"/>
                </a:lnTo>
                <a:lnTo>
                  <a:pt x="309336" y="351992"/>
                </a:lnTo>
                <a:close/>
              </a:path>
              <a:path w="405765" h="466725">
                <a:moveTo>
                  <a:pt x="207243" y="466288"/>
                </a:moveTo>
                <a:lnTo>
                  <a:pt x="0" y="351992"/>
                </a:lnTo>
                <a:lnTo>
                  <a:pt x="405335" y="351992"/>
                </a:lnTo>
                <a:lnTo>
                  <a:pt x="207243" y="466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46183" y="4437466"/>
            <a:ext cx="368877" cy="411816"/>
          </a:xfrm>
          <a:custGeom>
            <a:avLst/>
            <a:gdLst/>
            <a:ahLst/>
            <a:cxnLst/>
            <a:rect l="l" t="t" r="r" b="b"/>
            <a:pathLst>
              <a:path w="405765" h="466725">
                <a:moveTo>
                  <a:pt x="0" y="351992"/>
                </a:moveTo>
                <a:lnTo>
                  <a:pt x="103621" y="351992"/>
                </a:lnTo>
                <a:lnTo>
                  <a:pt x="103621" y="0"/>
                </a:lnTo>
                <a:lnTo>
                  <a:pt x="309336" y="0"/>
                </a:lnTo>
                <a:lnTo>
                  <a:pt x="309336" y="351992"/>
                </a:lnTo>
                <a:lnTo>
                  <a:pt x="405335" y="351992"/>
                </a:lnTo>
                <a:lnTo>
                  <a:pt x="207243" y="466288"/>
                </a:lnTo>
                <a:lnTo>
                  <a:pt x="0" y="351992"/>
                </a:lnTo>
                <a:close/>
              </a:path>
            </a:pathLst>
          </a:custGeom>
          <a:ln w="16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46542" y="5092010"/>
            <a:ext cx="884959" cy="575982"/>
          </a:xfrm>
          <a:prstGeom prst="rect">
            <a:avLst/>
          </a:prstGeom>
        </p:spPr>
        <p:txBody>
          <a:bodyPr vert="horz" wrap="square" lIns="0" tIns="35331" rIns="0" bIns="0" rtlCol="0">
            <a:spAutoFit/>
          </a:bodyPr>
          <a:lstStyle/>
          <a:p>
            <a:pPr marL="174944" marR="4559" indent="-164117">
              <a:lnSpc>
                <a:spcPts val="2145"/>
              </a:lnSpc>
              <a:spcBef>
                <a:spcPts val="278"/>
              </a:spcBef>
            </a:pPr>
            <a:r>
              <a:rPr sz="1900" b="1" spc="-36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900" b="1" spc="13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9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900" b="1" spc="-4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900" b="1" spc="-22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9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900" b="1" spc="4" dirty="0">
                <a:solidFill>
                  <a:srgbClr val="FFFFFF"/>
                </a:solidFill>
                <a:latin typeface="Times New Roman"/>
                <a:cs typeface="Times New Roman"/>
              </a:rPr>
              <a:t>al  </a:t>
            </a:r>
            <a:r>
              <a:rPr sz="1900" b="1" spc="-4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900" b="1" spc="-54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900" b="1" spc="-4" dirty="0">
                <a:solidFill>
                  <a:srgbClr val="FFFFFF"/>
                </a:solidFill>
                <a:latin typeface="Times New Roman"/>
                <a:cs typeface="Times New Roman"/>
              </a:rPr>
              <a:t>stem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025129" y="5187718"/>
            <a:ext cx="1056986" cy="216834"/>
          </a:xfrm>
          <a:custGeom>
            <a:avLst/>
            <a:gdLst/>
            <a:ahLst/>
            <a:cxnLst/>
            <a:rect l="l" t="t" r="r" b="b"/>
            <a:pathLst>
              <a:path w="1162684" h="245745">
                <a:moveTo>
                  <a:pt x="295620" y="245338"/>
                </a:moveTo>
                <a:lnTo>
                  <a:pt x="0" y="121897"/>
                </a:lnTo>
                <a:lnTo>
                  <a:pt x="295620" y="0"/>
                </a:lnTo>
                <a:lnTo>
                  <a:pt x="295620" y="65528"/>
                </a:lnTo>
                <a:lnTo>
                  <a:pt x="1162684" y="65528"/>
                </a:lnTo>
                <a:lnTo>
                  <a:pt x="1162684" y="187425"/>
                </a:lnTo>
                <a:lnTo>
                  <a:pt x="295620" y="187425"/>
                </a:lnTo>
                <a:lnTo>
                  <a:pt x="295620" y="2453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25129" y="5187718"/>
            <a:ext cx="1056986" cy="216834"/>
          </a:xfrm>
          <a:custGeom>
            <a:avLst/>
            <a:gdLst/>
            <a:ahLst/>
            <a:cxnLst/>
            <a:rect l="l" t="t" r="r" b="b"/>
            <a:pathLst>
              <a:path w="1162684" h="245745">
                <a:moveTo>
                  <a:pt x="295620" y="0"/>
                </a:moveTo>
                <a:lnTo>
                  <a:pt x="295620" y="65528"/>
                </a:lnTo>
                <a:lnTo>
                  <a:pt x="1162684" y="65528"/>
                </a:lnTo>
                <a:lnTo>
                  <a:pt x="1162684" y="187426"/>
                </a:lnTo>
                <a:lnTo>
                  <a:pt x="295620" y="187426"/>
                </a:lnTo>
                <a:lnTo>
                  <a:pt x="295620" y="245338"/>
                </a:lnTo>
                <a:lnTo>
                  <a:pt x="0" y="121897"/>
                </a:lnTo>
                <a:lnTo>
                  <a:pt x="295620" y="0"/>
                </a:lnTo>
                <a:close/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79801" y="5172928"/>
            <a:ext cx="1035050" cy="223557"/>
          </a:xfrm>
          <a:custGeom>
            <a:avLst/>
            <a:gdLst/>
            <a:ahLst/>
            <a:cxnLst/>
            <a:rect l="l" t="t" r="r" b="b"/>
            <a:pathLst>
              <a:path w="1138554" h="253364">
                <a:moveTo>
                  <a:pt x="286480" y="252954"/>
                </a:moveTo>
                <a:lnTo>
                  <a:pt x="0" y="131043"/>
                </a:lnTo>
                <a:lnTo>
                  <a:pt x="286480" y="0"/>
                </a:lnTo>
                <a:lnTo>
                  <a:pt x="286480" y="65528"/>
                </a:lnTo>
                <a:lnTo>
                  <a:pt x="1138299" y="65528"/>
                </a:lnTo>
                <a:lnTo>
                  <a:pt x="1138299" y="188956"/>
                </a:lnTo>
                <a:lnTo>
                  <a:pt x="286480" y="188956"/>
                </a:lnTo>
                <a:lnTo>
                  <a:pt x="286480" y="252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79801" y="5172928"/>
            <a:ext cx="1035050" cy="223557"/>
          </a:xfrm>
          <a:custGeom>
            <a:avLst/>
            <a:gdLst/>
            <a:ahLst/>
            <a:cxnLst/>
            <a:rect l="l" t="t" r="r" b="b"/>
            <a:pathLst>
              <a:path w="1138554" h="253364">
                <a:moveTo>
                  <a:pt x="286480" y="0"/>
                </a:moveTo>
                <a:lnTo>
                  <a:pt x="286480" y="65528"/>
                </a:lnTo>
                <a:lnTo>
                  <a:pt x="1138299" y="65528"/>
                </a:lnTo>
                <a:lnTo>
                  <a:pt x="1138299" y="188956"/>
                </a:lnTo>
                <a:lnTo>
                  <a:pt x="286480" y="188956"/>
                </a:lnTo>
                <a:lnTo>
                  <a:pt x="286480" y="252954"/>
                </a:lnTo>
                <a:lnTo>
                  <a:pt x="0" y="131043"/>
                </a:lnTo>
                <a:lnTo>
                  <a:pt x="286480" y="0"/>
                </a:lnTo>
                <a:close/>
              </a:path>
            </a:pathLst>
          </a:custGeom>
          <a:ln w="16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89286" y="3154869"/>
            <a:ext cx="2352386" cy="1283074"/>
          </a:xfrm>
          <a:custGeom>
            <a:avLst/>
            <a:gdLst/>
            <a:ahLst/>
            <a:cxnLst/>
            <a:rect l="l" t="t" r="r" b="b"/>
            <a:pathLst>
              <a:path w="2587625" h="1454150">
                <a:moveTo>
                  <a:pt x="2587536" y="0"/>
                </a:moveTo>
                <a:lnTo>
                  <a:pt x="2587536" y="1453768"/>
                </a:lnTo>
                <a:lnTo>
                  <a:pt x="0" y="1453768"/>
                </a:lnTo>
                <a:lnTo>
                  <a:pt x="0" y="0"/>
                </a:lnTo>
                <a:lnTo>
                  <a:pt x="258753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89112" y="3154763"/>
            <a:ext cx="2361045" cy="1290918"/>
          </a:xfrm>
          <a:custGeom>
            <a:avLst/>
            <a:gdLst/>
            <a:ahLst/>
            <a:cxnLst/>
            <a:rect l="l" t="t" r="r" b="b"/>
            <a:pathLst>
              <a:path w="2597150" h="1463039">
                <a:moveTo>
                  <a:pt x="0" y="1462861"/>
                </a:moveTo>
                <a:lnTo>
                  <a:pt x="2596604" y="1462861"/>
                </a:lnTo>
                <a:lnTo>
                  <a:pt x="2596604" y="0"/>
                </a:lnTo>
                <a:lnTo>
                  <a:pt x="0" y="0"/>
                </a:lnTo>
                <a:lnTo>
                  <a:pt x="0" y="1462861"/>
                </a:lnTo>
                <a:close/>
              </a:path>
            </a:pathLst>
          </a:custGeom>
          <a:ln w="162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996494" y="3188312"/>
            <a:ext cx="2346036" cy="351304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572698">
              <a:spcBef>
                <a:spcPts val="85"/>
              </a:spcBef>
            </a:pPr>
            <a:r>
              <a:rPr sz="2200" spc="-49" dirty="0">
                <a:latin typeface="Times New Roman"/>
                <a:cs typeface="Times New Roman"/>
              </a:rPr>
              <a:t>D/A,</a:t>
            </a:r>
            <a:r>
              <a:rPr sz="2200" spc="18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ZOH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2404" y="3168317"/>
            <a:ext cx="2244436" cy="1284194"/>
          </a:xfrm>
          <a:custGeom>
            <a:avLst/>
            <a:gdLst/>
            <a:ahLst/>
            <a:cxnLst/>
            <a:rect l="l" t="t" r="r" b="b"/>
            <a:pathLst>
              <a:path w="2468879" h="1455420">
                <a:moveTo>
                  <a:pt x="2468676" y="0"/>
                </a:moveTo>
                <a:lnTo>
                  <a:pt x="2468676" y="1455292"/>
                </a:lnTo>
                <a:lnTo>
                  <a:pt x="0" y="1455292"/>
                </a:lnTo>
                <a:lnTo>
                  <a:pt x="0" y="0"/>
                </a:lnTo>
                <a:lnTo>
                  <a:pt x="246867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2378" y="3168213"/>
            <a:ext cx="2251364" cy="1290918"/>
          </a:xfrm>
          <a:custGeom>
            <a:avLst/>
            <a:gdLst/>
            <a:ahLst/>
            <a:cxnLst/>
            <a:rect l="l" t="t" r="r" b="b"/>
            <a:pathLst>
              <a:path w="2476500" h="1463039">
                <a:moveTo>
                  <a:pt x="0" y="1462861"/>
                </a:moveTo>
                <a:lnTo>
                  <a:pt x="2476219" y="1462861"/>
                </a:lnTo>
                <a:lnTo>
                  <a:pt x="2476219" y="0"/>
                </a:lnTo>
                <a:lnTo>
                  <a:pt x="0" y="0"/>
                </a:lnTo>
                <a:lnTo>
                  <a:pt x="0" y="1462861"/>
                </a:lnTo>
                <a:close/>
              </a:path>
            </a:pathLst>
          </a:custGeom>
          <a:ln w="16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56766" y="3195035"/>
            <a:ext cx="1452418" cy="351304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2200" spc="-49" dirty="0">
                <a:latin typeface="Times New Roman"/>
                <a:cs typeface="Times New Roman"/>
              </a:rPr>
              <a:t>A/D,</a:t>
            </a:r>
            <a:r>
              <a:rPr sz="2200" spc="-27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Sample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20593" y="3500437"/>
            <a:ext cx="2040659" cy="671232"/>
          </a:xfrm>
          <a:custGeom>
            <a:avLst/>
            <a:gdLst/>
            <a:ahLst/>
            <a:cxnLst/>
            <a:rect l="l" t="t" r="r" b="b"/>
            <a:pathLst>
              <a:path w="2244725" h="760729">
                <a:moveTo>
                  <a:pt x="870162" y="497575"/>
                </a:moveTo>
                <a:lnTo>
                  <a:pt x="812215" y="490677"/>
                </a:lnTo>
                <a:lnTo>
                  <a:pt x="732980" y="481533"/>
                </a:lnTo>
                <a:lnTo>
                  <a:pt x="652208" y="466305"/>
                </a:lnTo>
                <a:lnTo>
                  <a:pt x="572973" y="449541"/>
                </a:lnTo>
                <a:lnTo>
                  <a:pt x="501345" y="432777"/>
                </a:lnTo>
                <a:lnTo>
                  <a:pt x="429729" y="425157"/>
                </a:lnTo>
                <a:lnTo>
                  <a:pt x="422109" y="425157"/>
                </a:lnTo>
                <a:lnTo>
                  <a:pt x="358101" y="432777"/>
                </a:lnTo>
                <a:lnTo>
                  <a:pt x="301726" y="449541"/>
                </a:lnTo>
                <a:lnTo>
                  <a:pt x="294106" y="457161"/>
                </a:lnTo>
                <a:lnTo>
                  <a:pt x="239242" y="481533"/>
                </a:lnTo>
                <a:lnTo>
                  <a:pt x="150863" y="556209"/>
                </a:lnTo>
                <a:lnTo>
                  <a:pt x="71615" y="636968"/>
                </a:lnTo>
                <a:lnTo>
                  <a:pt x="0" y="736028"/>
                </a:lnTo>
                <a:lnTo>
                  <a:pt x="22859" y="760412"/>
                </a:lnTo>
                <a:lnTo>
                  <a:pt x="95999" y="661352"/>
                </a:lnTo>
                <a:lnTo>
                  <a:pt x="175247" y="580593"/>
                </a:lnTo>
                <a:lnTo>
                  <a:pt x="262102" y="505917"/>
                </a:lnTo>
                <a:lnTo>
                  <a:pt x="301726" y="488782"/>
                </a:lnTo>
                <a:lnTo>
                  <a:pt x="301726" y="466305"/>
                </a:lnTo>
                <a:lnTo>
                  <a:pt x="316706" y="479912"/>
                </a:lnTo>
                <a:lnTo>
                  <a:pt x="365721" y="466305"/>
                </a:lnTo>
                <a:lnTo>
                  <a:pt x="422109" y="458250"/>
                </a:lnTo>
                <a:lnTo>
                  <a:pt x="422109" y="441921"/>
                </a:lnTo>
                <a:lnTo>
                  <a:pt x="429729" y="457161"/>
                </a:lnTo>
                <a:lnTo>
                  <a:pt x="429729" y="458134"/>
                </a:lnTo>
                <a:lnTo>
                  <a:pt x="493737" y="466305"/>
                </a:lnTo>
                <a:lnTo>
                  <a:pt x="565353" y="481533"/>
                </a:lnTo>
                <a:lnTo>
                  <a:pt x="723836" y="515061"/>
                </a:lnTo>
                <a:lnTo>
                  <a:pt x="804608" y="522681"/>
                </a:lnTo>
                <a:lnTo>
                  <a:pt x="867079" y="531825"/>
                </a:lnTo>
                <a:lnTo>
                  <a:pt x="867079" y="498297"/>
                </a:lnTo>
                <a:lnTo>
                  <a:pt x="870162" y="497575"/>
                </a:lnTo>
                <a:close/>
              </a:path>
              <a:path w="2244725" h="760729">
                <a:moveTo>
                  <a:pt x="316706" y="479912"/>
                </a:moveTo>
                <a:lnTo>
                  <a:pt x="301726" y="466305"/>
                </a:lnTo>
                <a:lnTo>
                  <a:pt x="310870" y="481533"/>
                </a:lnTo>
                <a:lnTo>
                  <a:pt x="316706" y="479912"/>
                </a:lnTo>
                <a:close/>
              </a:path>
              <a:path w="2244725" h="760729">
                <a:moveTo>
                  <a:pt x="318490" y="481533"/>
                </a:moveTo>
                <a:lnTo>
                  <a:pt x="316706" y="479912"/>
                </a:lnTo>
                <a:lnTo>
                  <a:pt x="310870" y="481533"/>
                </a:lnTo>
                <a:lnTo>
                  <a:pt x="301726" y="466305"/>
                </a:lnTo>
                <a:lnTo>
                  <a:pt x="301726" y="488782"/>
                </a:lnTo>
                <a:lnTo>
                  <a:pt x="318490" y="481533"/>
                </a:lnTo>
                <a:close/>
              </a:path>
              <a:path w="2244725" h="760729">
                <a:moveTo>
                  <a:pt x="429729" y="457161"/>
                </a:moveTo>
                <a:lnTo>
                  <a:pt x="422109" y="441921"/>
                </a:lnTo>
                <a:lnTo>
                  <a:pt x="422109" y="457161"/>
                </a:lnTo>
                <a:lnTo>
                  <a:pt x="426133" y="457675"/>
                </a:lnTo>
                <a:lnTo>
                  <a:pt x="429729" y="457161"/>
                </a:lnTo>
                <a:close/>
              </a:path>
              <a:path w="2244725" h="760729">
                <a:moveTo>
                  <a:pt x="426133" y="457675"/>
                </a:moveTo>
                <a:lnTo>
                  <a:pt x="422109" y="457161"/>
                </a:lnTo>
                <a:lnTo>
                  <a:pt x="422109" y="458250"/>
                </a:lnTo>
                <a:lnTo>
                  <a:pt x="426133" y="457675"/>
                </a:lnTo>
                <a:close/>
              </a:path>
              <a:path w="2244725" h="760729">
                <a:moveTo>
                  <a:pt x="429729" y="458134"/>
                </a:moveTo>
                <a:lnTo>
                  <a:pt x="429729" y="457161"/>
                </a:lnTo>
                <a:lnTo>
                  <a:pt x="426133" y="457675"/>
                </a:lnTo>
                <a:lnTo>
                  <a:pt x="429729" y="458134"/>
                </a:lnTo>
                <a:close/>
              </a:path>
              <a:path w="2244725" h="760729">
                <a:moveTo>
                  <a:pt x="876223" y="515061"/>
                </a:moveTo>
                <a:lnTo>
                  <a:pt x="876223" y="498297"/>
                </a:lnTo>
                <a:lnTo>
                  <a:pt x="870162" y="497575"/>
                </a:lnTo>
                <a:lnTo>
                  <a:pt x="867079" y="498297"/>
                </a:lnTo>
                <a:lnTo>
                  <a:pt x="876223" y="515061"/>
                </a:lnTo>
                <a:close/>
              </a:path>
              <a:path w="2244725" h="760729">
                <a:moveTo>
                  <a:pt x="876223" y="531825"/>
                </a:moveTo>
                <a:lnTo>
                  <a:pt x="876223" y="515061"/>
                </a:lnTo>
                <a:lnTo>
                  <a:pt x="867079" y="498297"/>
                </a:lnTo>
                <a:lnTo>
                  <a:pt x="867079" y="531825"/>
                </a:lnTo>
                <a:lnTo>
                  <a:pt x="876223" y="531825"/>
                </a:lnTo>
                <a:close/>
              </a:path>
              <a:path w="2244725" h="760729">
                <a:moveTo>
                  <a:pt x="995083" y="450388"/>
                </a:moveTo>
                <a:lnTo>
                  <a:pt x="995083" y="449541"/>
                </a:lnTo>
                <a:lnTo>
                  <a:pt x="938707" y="481533"/>
                </a:lnTo>
                <a:lnTo>
                  <a:pt x="870162" y="497575"/>
                </a:lnTo>
                <a:lnTo>
                  <a:pt x="876223" y="498297"/>
                </a:lnTo>
                <a:lnTo>
                  <a:pt x="876223" y="531825"/>
                </a:lnTo>
                <a:lnTo>
                  <a:pt x="947851" y="515061"/>
                </a:lnTo>
                <a:lnTo>
                  <a:pt x="987463" y="490848"/>
                </a:lnTo>
                <a:lnTo>
                  <a:pt x="987463" y="457161"/>
                </a:lnTo>
                <a:lnTo>
                  <a:pt x="995083" y="450388"/>
                </a:lnTo>
                <a:close/>
              </a:path>
              <a:path w="2244725" h="760729">
                <a:moveTo>
                  <a:pt x="1831695" y="187426"/>
                </a:moveTo>
                <a:lnTo>
                  <a:pt x="1767687" y="179806"/>
                </a:lnTo>
                <a:lnTo>
                  <a:pt x="1624444" y="138671"/>
                </a:lnTo>
                <a:lnTo>
                  <a:pt x="1545209" y="121907"/>
                </a:lnTo>
                <a:lnTo>
                  <a:pt x="1473580" y="106667"/>
                </a:lnTo>
                <a:lnTo>
                  <a:pt x="1401965" y="106667"/>
                </a:lnTo>
                <a:lnTo>
                  <a:pt x="1337957" y="114287"/>
                </a:lnTo>
                <a:lnTo>
                  <a:pt x="1281569" y="138671"/>
                </a:lnTo>
                <a:lnTo>
                  <a:pt x="1273949" y="146291"/>
                </a:lnTo>
                <a:lnTo>
                  <a:pt x="1226718" y="187426"/>
                </a:lnTo>
                <a:lnTo>
                  <a:pt x="1130706" y="301726"/>
                </a:lnTo>
                <a:lnTo>
                  <a:pt x="1091095" y="359625"/>
                </a:lnTo>
                <a:lnTo>
                  <a:pt x="1042327" y="408393"/>
                </a:lnTo>
                <a:lnTo>
                  <a:pt x="987463" y="457161"/>
                </a:lnTo>
                <a:lnTo>
                  <a:pt x="995083" y="466305"/>
                </a:lnTo>
                <a:lnTo>
                  <a:pt x="995083" y="486190"/>
                </a:lnTo>
                <a:lnTo>
                  <a:pt x="1002703" y="481533"/>
                </a:lnTo>
                <a:lnTo>
                  <a:pt x="1010323" y="481533"/>
                </a:lnTo>
                <a:lnTo>
                  <a:pt x="1066711" y="432777"/>
                </a:lnTo>
                <a:lnTo>
                  <a:pt x="1113942" y="384009"/>
                </a:lnTo>
                <a:lnTo>
                  <a:pt x="1155090" y="326110"/>
                </a:lnTo>
                <a:lnTo>
                  <a:pt x="1202334" y="269722"/>
                </a:lnTo>
                <a:lnTo>
                  <a:pt x="1249578" y="211810"/>
                </a:lnTo>
                <a:lnTo>
                  <a:pt x="1281569" y="185819"/>
                </a:lnTo>
                <a:lnTo>
                  <a:pt x="1281569" y="155435"/>
                </a:lnTo>
                <a:lnTo>
                  <a:pt x="1295455" y="169320"/>
                </a:lnTo>
                <a:lnTo>
                  <a:pt x="1345577" y="146291"/>
                </a:lnTo>
                <a:lnTo>
                  <a:pt x="1401965" y="139578"/>
                </a:lnTo>
                <a:lnTo>
                  <a:pt x="1401965" y="121907"/>
                </a:lnTo>
                <a:lnTo>
                  <a:pt x="1409585" y="138671"/>
                </a:lnTo>
                <a:lnTo>
                  <a:pt x="1464436" y="138671"/>
                </a:lnTo>
                <a:lnTo>
                  <a:pt x="1536065" y="155435"/>
                </a:lnTo>
                <a:lnTo>
                  <a:pt x="1616824" y="172199"/>
                </a:lnTo>
                <a:lnTo>
                  <a:pt x="1760067" y="211810"/>
                </a:lnTo>
                <a:lnTo>
                  <a:pt x="1824075" y="220954"/>
                </a:lnTo>
                <a:lnTo>
                  <a:pt x="1824075" y="187426"/>
                </a:lnTo>
                <a:lnTo>
                  <a:pt x="1831695" y="187426"/>
                </a:lnTo>
                <a:close/>
              </a:path>
              <a:path w="2244725" h="760729">
                <a:moveTo>
                  <a:pt x="995083" y="486190"/>
                </a:moveTo>
                <a:lnTo>
                  <a:pt x="995083" y="466305"/>
                </a:lnTo>
                <a:lnTo>
                  <a:pt x="987463" y="457161"/>
                </a:lnTo>
                <a:lnTo>
                  <a:pt x="987463" y="490848"/>
                </a:lnTo>
                <a:lnTo>
                  <a:pt x="995083" y="486190"/>
                </a:lnTo>
                <a:close/>
              </a:path>
              <a:path w="2244725" h="760729">
                <a:moveTo>
                  <a:pt x="1295455" y="169320"/>
                </a:moveTo>
                <a:lnTo>
                  <a:pt x="1281569" y="155435"/>
                </a:lnTo>
                <a:lnTo>
                  <a:pt x="1289189" y="172199"/>
                </a:lnTo>
                <a:lnTo>
                  <a:pt x="1295455" y="169320"/>
                </a:lnTo>
                <a:close/>
              </a:path>
              <a:path w="2244725" h="760729">
                <a:moveTo>
                  <a:pt x="1298333" y="172199"/>
                </a:moveTo>
                <a:lnTo>
                  <a:pt x="1295455" y="169320"/>
                </a:lnTo>
                <a:lnTo>
                  <a:pt x="1289189" y="172199"/>
                </a:lnTo>
                <a:lnTo>
                  <a:pt x="1281569" y="155435"/>
                </a:lnTo>
                <a:lnTo>
                  <a:pt x="1281569" y="185819"/>
                </a:lnTo>
                <a:lnTo>
                  <a:pt x="1298333" y="172199"/>
                </a:lnTo>
                <a:close/>
              </a:path>
              <a:path w="2244725" h="760729">
                <a:moveTo>
                  <a:pt x="1409585" y="138671"/>
                </a:moveTo>
                <a:lnTo>
                  <a:pt x="1401965" y="121907"/>
                </a:lnTo>
                <a:lnTo>
                  <a:pt x="1401965" y="138671"/>
                </a:lnTo>
                <a:lnTo>
                  <a:pt x="1409585" y="138671"/>
                </a:lnTo>
                <a:close/>
              </a:path>
              <a:path w="2244725" h="760729">
                <a:moveTo>
                  <a:pt x="1409585" y="138671"/>
                </a:moveTo>
                <a:lnTo>
                  <a:pt x="1401965" y="138671"/>
                </a:lnTo>
                <a:lnTo>
                  <a:pt x="1401965" y="139578"/>
                </a:lnTo>
                <a:lnTo>
                  <a:pt x="1409585" y="138671"/>
                </a:lnTo>
                <a:close/>
              </a:path>
              <a:path w="2244725" h="760729">
                <a:moveTo>
                  <a:pt x="1990178" y="198240"/>
                </a:moveTo>
                <a:lnTo>
                  <a:pt x="1990178" y="179806"/>
                </a:lnTo>
                <a:lnTo>
                  <a:pt x="1983295" y="164674"/>
                </a:lnTo>
                <a:lnTo>
                  <a:pt x="1886546" y="187426"/>
                </a:lnTo>
                <a:lnTo>
                  <a:pt x="1824075" y="187426"/>
                </a:lnTo>
                <a:lnTo>
                  <a:pt x="1831695" y="204190"/>
                </a:lnTo>
                <a:lnTo>
                  <a:pt x="1831695" y="220954"/>
                </a:lnTo>
                <a:lnTo>
                  <a:pt x="1886546" y="220954"/>
                </a:lnTo>
                <a:lnTo>
                  <a:pt x="1886546" y="204190"/>
                </a:lnTo>
                <a:lnTo>
                  <a:pt x="1894714" y="219164"/>
                </a:lnTo>
                <a:lnTo>
                  <a:pt x="1990178" y="198240"/>
                </a:lnTo>
                <a:close/>
              </a:path>
              <a:path w="2244725" h="760729">
                <a:moveTo>
                  <a:pt x="1831695" y="220954"/>
                </a:moveTo>
                <a:lnTo>
                  <a:pt x="1831695" y="204190"/>
                </a:lnTo>
                <a:lnTo>
                  <a:pt x="1824075" y="187426"/>
                </a:lnTo>
                <a:lnTo>
                  <a:pt x="1824075" y="220954"/>
                </a:lnTo>
                <a:lnTo>
                  <a:pt x="1831695" y="220954"/>
                </a:lnTo>
                <a:close/>
              </a:path>
              <a:path w="2244725" h="760729">
                <a:moveTo>
                  <a:pt x="1894714" y="219164"/>
                </a:moveTo>
                <a:lnTo>
                  <a:pt x="1886546" y="204190"/>
                </a:lnTo>
                <a:lnTo>
                  <a:pt x="1886546" y="220954"/>
                </a:lnTo>
                <a:lnTo>
                  <a:pt x="1894714" y="219164"/>
                </a:lnTo>
                <a:close/>
              </a:path>
              <a:path w="2244725" h="760729">
                <a:moveTo>
                  <a:pt x="1895690" y="220954"/>
                </a:moveTo>
                <a:lnTo>
                  <a:pt x="1894714" y="219164"/>
                </a:lnTo>
                <a:lnTo>
                  <a:pt x="1886546" y="220954"/>
                </a:lnTo>
                <a:lnTo>
                  <a:pt x="1895690" y="220954"/>
                </a:lnTo>
                <a:close/>
              </a:path>
              <a:path w="2244725" h="760729">
                <a:moveTo>
                  <a:pt x="2244661" y="24371"/>
                </a:moveTo>
                <a:lnTo>
                  <a:pt x="2221801" y="0"/>
                </a:lnTo>
                <a:lnTo>
                  <a:pt x="2142566" y="57899"/>
                </a:lnTo>
                <a:lnTo>
                  <a:pt x="2070938" y="121907"/>
                </a:lnTo>
                <a:lnTo>
                  <a:pt x="1982558" y="163055"/>
                </a:lnTo>
                <a:lnTo>
                  <a:pt x="1983295" y="164674"/>
                </a:lnTo>
                <a:lnTo>
                  <a:pt x="1990178" y="163055"/>
                </a:lnTo>
                <a:lnTo>
                  <a:pt x="1990178" y="198240"/>
                </a:lnTo>
                <a:lnTo>
                  <a:pt x="1997798" y="196570"/>
                </a:lnTo>
                <a:lnTo>
                  <a:pt x="2006942" y="187426"/>
                </a:lnTo>
                <a:lnTo>
                  <a:pt x="2093798" y="146291"/>
                </a:lnTo>
                <a:lnTo>
                  <a:pt x="2165426" y="82283"/>
                </a:lnTo>
                <a:lnTo>
                  <a:pt x="2244661" y="24371"/>
                </a:lnTo>
                <a:close/>
              </a:path>
              <a:path w="2244725" h="760729">
                <a:moveTo>
                  <a:pt x="1990178" y="179806"/>
                </a:moveTo>
                <a:lnTo>
                  <a:pt x="1990178" y="163055"/>
                </a:lnTo>
                <a:lnTo>
                  <a:pt x="1983295" y="164674"/>
                </a:lnTo>
                <a:lnTo>
                  <a:pt x="1990178" y="17980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3634" y="4430734"/>
            <a:ext cx="2193059" cy="0"/>
          </a:xfrm>
          <a:custGeom>
            <a:avLst/>
            <a:gdLst/>
            <a:ahLst/>
            <a:cxnLst/>
            <a:rect l="l" t="t" r="r" b="b"/>
            <a:pathLst>
              <a:path w="2412365">
                <a:moveTo>
                  <a:pt x="0" y="0"/>
                </a:moveTo>
                <a:lnTo>
                  <a:pt x="2412228" y="0"/>
                </a:lnTo>
              </a:path>
            </a:pathLst>
          </a:custGeom>
          <a:ln w="1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90199" y="4372927"/>
            <a:ext cx="116609" cy="122704"/>
          </a:xfrm>
          <a:custGeom>
            <a:avLst/>
            <a:gdLst/>
            <a:ahLst/>
            <a:cxnLst/>
            <a:rect l="l" t="t" r="r" b="b"/>
            <a:pathLst>
              <a:path w="128270" h="139064">
                <a:moveTo>
                  <a:pt x="0" y="138659"/>
                </a:moveTo>
                <a:lnTo>
                  <a:pt x="128007" y="65515"/>
                </a:lnTo>
                <a:lnTo>
                  <a:pt x="0" y="0"/>
                </a:lnTo>
              </a:path>
            </a:pathLst>
          </a:custGeom>
          <a:ln w="16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21695" y="4062332"/>
            <a:ext cx="0" cy="368674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417521"/>
                </a:moveTo>
                <a:lnTo>
                  <a:pt x="0" y="0"/>
                </a:lnTo>
              </a:path>
            </a:pathLst>
          </a:custGeom>
          <a:ln w="1592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5697" y="4026173"/>
            <a:ext cx="78971" cy="79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48367" y="3911747"/>
            <a:ext cx="0" cy="519393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588185"/>
                </a:moveTo>
                <a:lnTo>
                  <a:pt x="0" y="0"/>
                </a:lnTo>
              </a:path>
            </a:pathLst>
          </a:custGeom>
          <a:ln w="1592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12383" y="3875577"/>
            <a:ext cx="80355" cy="79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10020" y="3629382"/>
            <a:ext cx="6927" cy="801781"/>
          </a:xfrm>
          <a:custGeom>
            <a:avLst/>
            <a:gdLst/>
            <a:ahLst/>
            <a:cxnLst/>
            <a:rect l="l" t="t" r="r" b="b"/>
            <a:pathLst>
              <a:path w="7619" h="908685">
                <a:moveTo>
                  <a:pt x="7622" y="908199"/>
                </a:moveTo>
                <a:lnTo>
                  <a:pt x="0" y="0"/>
                </a:lnTo>
              </a:path>
            </a:pathLst>
          </a:custGeom>
          <a:ln w="1592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74067" y="3594556"/>
            <a:ext cx="80345" cy="793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83348" y="3882156"/>
            <a:ext cx="0" cy="549088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621721"/>
                </a:moveTo>
                <a:lnTo>
                  <a:pt x="0" y="0"/>
                </a:lnTo>
              </a:path>
            </a:pathLst>
          </a:custGeom>
          <a:ln w="1592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47381" y="3845993"/>
            <a:ext cx="78970" cy="79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45001" y="3665692"/>
            <a:ext cx="0" cy="765362"/>
          </a:xfrm>
          <a:custGeom>
            <a:avLst/>
            <a:gdLst/>
            <a:ahLst/>
            <a:cxnLst/>
            <a:rect l="l" t="t" r="r" b="b"/>
            <a:pathLst>
              <a:path h="867410">
                <a:moveTo>
                  <a:pt x="0" y="867047"/>
                </a:moveTo>
                <a:lnTo>
                  <a:pt x="0" y="0"/>
                </a:lnTo>
              </a:path>
            </a:pathLst>
          </a:custGeom>
          <a:ln w="1592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09065" y="3629518"/>
            <a:ext cx="78959" cy="793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29779" y="3918466"/>
            <a:ext cx="442190" cy="425263"/>
          </a:xfrm>
          <a:custGeom>
            <a:avLst/>
            <a:gdLst/>
            <a:ahLst/>
            <a:cxnLst/>
            <a:rect l="l" t="t" r="r" b="b"/>
            <a:pathLst>
              <a:path w="486410" h="481964">
                <a:moveTo>
                  <a:pt x="243815" y="481518"/>
                </a:moveTo>
                <a:lnTo>
                  <a:pt x="194837" y="476673"/>
                </a:lnTo>
                <a:lnTo>
                  <a:pt x="149145" y="462756"/>
                </a:lnTo>
                <a:lnTo>
                  <a:pt x="107739" y="440697"/>
                </a:lnTo>
                <a:lnTo>
                  <a:pt x="71620" y="411423"/>
                </a:lnTo>
                <a:lnTo>
                  <a:pt x="41786" y="375864"/>
                </a:lnTo>
                <a:lnTo>
                  <a:pt x="19238" y="334948"/>
                </a:lnTo>
                <a:lnTo>
                  <a:pt x="4976" y="289603"/>
                </a:lnTo>
                <a:lnTo>
                  <a:pt x="0" y="240759"/>
                </a:lnTo>
                <a:lnTo>
                  <a:pt x="4976" y="192350"/>
                </a:lnTo>
                <a:lnTo>
                  <a:pt x="19238" y="147210"/>
                </a:lnTo>
                <a:lnTo>
                  <a:pt x="41786" y="106321"/>
                </a:lnTo>
                <a:lnTo>
                  <a:pt x="71620" y="70664"/>
                </a:lnTo>
                <a:lnTo>
                  <a:pt x="107739" y="41221"/>
                </a:lnTo>
                <a:lnTo>
                  <a:pt x="149145" y="18975"/>
                </a:lnTo>
                <a:lnTo>
                  <a:pt x="194837" y="4907"/>
                </a:lnTo>
                <a:lnTo>
                  <a:pt x="243815" y="0"/>
                </a:lnTo>
                <a:lnTo>
                  <a:pt x="292727" y="4907"/>
                </a:lnTo>
                <a:lnTo>
                  <a:pt x="338246" y="18975"/>
                </a:lnTo>
                <a:lnTo>
                  <a:pt x="379407" y="41221"/>
                </a:lnTo>
                <a:lnTo>
                  <a:pt x="415246" y="70664"/>
                </a:lnTo>
                <a:lnTo>
                  <a:pt x="444799" y="106321"/>
                </a:lnTo>
                <a:lnTo>
                  <a:pt x="467102" y="147210"/>
                </a:lnTo>
                <a:lnTo>
                  <a:pt x="481191" y="192350"/>
                </a:lnTo>
                <a:lnTo>
                  <a:pt x="486101" y="240759"/>
                </a:lnTo>
                <a:lnTo>
                  <a:pt x="481191" y="289603"/>
                </a:lnTo>
                <a:lnTo>
                  <a:pt x="467102" y="334948"/>
                </a:lnTo>
                <a:lnTo>
                  <a:pt x="444799" y="375864"/>
                </a:lnTo>
                <a:lnTo>
                  <a:pt x="415246" y="411423"/>
                </a:lnTo>
                <a:lnTo>
                  <a:pt x="379407" y="440697"/>
                </a:lnTo>
                <a:lnTo>
                  <a:pt x="338246" y="462756"/>
                </a:lnTo>
                <a:lnTo>
                  <a:pt x="292727" y="476673"/>
                </a:lnTo>
                <a:lnTo>
                  <a:pt x="243815" y="4815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29780" y="3918466"/>
            <a:ext cx="442190" cy="425263"/>
          </a:xfrm>
          <a:custGeom>
            <a:avLst/>
            <a:gdLst/>
            <a:ahLst/>
            <a:cxnLst/>
            <a:rect l="l" t="t" r="r" b="b"/>
            <a:pathLst>
              <a:path w="486410" h="481964">
                <a:moveTo>
                  <a:pt x="486101" y="240759"/>
                </a:moveTo>
                <a:lnTo>
                  <a:pt x="481191" y="192350"/>
                </a:lnTo>
                <a:lnTo>
                  <a:pt x="467102" y="147210"/>
                </a:lnTo>
                <a:lnTo>
                  <a:pt x="444799" y="106321"/>
                </a:lnTo>
                <a:lnTo>
                  <a:pt x="415246" y="70664"/>
                </a:lnTo>
                <a:lnTo>
                  <a:pt x="379407" y="41221"/>
                </a:lnTo>
                <a:lnTo>
                  <a:pt x="338246" y="18975"/>
                </a:lnTo>
                <a:lnTo>
                  <a:pt x="292727" y="4907"/>
                </a:lnTo>
                <a:lnTo>
                  <a:pt x="243815" y="0"/>
                </a:lnTo>
                <a:lnTo>
                  <a:pt x="194837" y="4907"/>
                </a:lnTo>
                <a:lnTo>
                  <a:pt x="149145" y="18975"/>
                </a:lnTo>
                <a:lnTo>
                  <a:pt x="107739" y="41221"/>
                </a:lnTo>
                <a:lnTo>
                  <a:pt x="71620" y="70664"/>
                </a:lnTo>
                <a:lnTo>
                  <a:pt x="41786" y="106321"/>
                </a:lnTo>
                <a:lnTo>
                  <a:pt x="19238" y="147210"/>
                </a:lnTo>
                <a:lnTo>
                  <a:pt x="4976" y="192350"/>
                </a:lnTo>
                <a:lnTo>
                  <a:pt x="0" y="240759"/>
                </a:lnTo>
                <a:lnTo>
                  <a:pt x="4976" y="289603"/>
                </a:lnTo>
                <a:lnTo>
                  <a:pt x="19238" y="334948"/>
                </a:lnTo>
                <a:lnTo>
                  <a:pt x="41786" y="375864"/>
                </a:lnTo>
                <a:lnTo>
                  <a:pt x="71620" y="411423"/>
                </a:lnTo>
                <a:lnTo>
                  <a:pt x="107739" y="440697"/>
                </a:lnTo>
                <a:lnTo>
                  <a:pt x="149145" y="462756"/>
                </a:lnTo>
                <a:lnTo>
                  <a:pt x="194837" y="476673"/>
                </a:lnTo>
                <a:lnTo>
                  <a:pt x="243815" y="481518"/>
                </a:lnTo>
                <a:lnTo>
                  <a:pt x="292727" y="476673"/>
                </a:lnTo>
                <a:lnTo>
                  <a:pt x="338246" y="462756"/>
                </a:lnTo>
                <a:lnTo>
                  <a:pt x="379407" y="440697"/>
                </a:lnTo>
                <a:lnTo>
                  <a:pt x="415246" y="411423"/>
                </a:lnTo>
                <a:lnTo>
                  <a:pt x="444799" y="375864"/>
                </a:lnTo>
                <a:lnTo>
                  <a:pt x="467102" y="334948"/>
                </a:lnTo>
                <a:lnTo>
                  <a:pt x="481191" y="289603"/>
                </a:lnTo>
                <a:lnTo>
                  <a:pt x="486101" y="240759"/>
                </a:lnTo>
                <a:close/>
              </a:path>
            </a:pathLst>
          </a:custGeom>
          <a:ln w="161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58877" y="3946694"/>
            <a:ext cx="383886" cy="368674"/>
          </a:xfrm>
          <a:custGeom>
            <a:avLst/>
            <a:gdLst/>
            <a:ahLst/>
            <a:cxnLst/>
            <a:rect l="l" t="t" r="r" b="b"/>
            <a:pathLst>
              <a:path w="422275" h="417829">
                <a:moveTo>
                  <a:pt x="422098" y="208767"/>
                </a:moveTo>
                <a:lnTo>
                  <a:pt x="416526" y="161218"/>
                </a:lnTo>
                <a:lnTo>
                  <a:pt x="400665" y="117401"/>
                </a:lnTo>
                <a:lnTo>
                  <a:pt x="375795" y="78620"/>
                </a:lnTo>
                <a:lnTo>
                  <a:pt x="343194" y="46183"/>
                </a:lnTo>
                <a:lnTo>
                  <a:pt x="304142" y="21397"/>
                </a:lnTo>
                <a:lnTo>
                  <a:pt x="259920" y="5567"/>
                </a:lnTo>
                <a:lnTo>
                  <a:pt x="211807" y="0"/>
                </a:lnTo>
                <a:lnTo>
                  <a:pt x="163128" y="5567"/>
                </a:lnTo>
                <a:lnTo>
                  <a:pt x="118502" y="21397"/>
                </a:lnTo>
                <a:lnTo>
                  <a:pt x="79181" y="46183"/>
                </a:lnTo>
                <a:lnTo>
                  <a:pt x="46418" y="78620"/>
                </a:lnTo>
                <a:lnTo>
                  <a:pt x="21465" y="117401"/>
                </a:lnTo>
                <a:lnTo>
                  <a:pt x="5575" y="161218"/>
                </a:lnTo>
                <a:lnTo>
                  <a:pt x="0" y="208767"/>
                </a:lnTo>
                <a:lnTo>
                  <a:pt x="5575" y="256797"/>
                </a:lnTo>
                <a:lnTo>
                  <a:pt x="21465" y="300802"/>
                </a:lnTo>
                <a:lnTo>
                  <a:pt x="46418" y="339556"/>
                </a:lnTo>
                <a:lnTo>
                  <a:pt x="79181" y="371832"/>
                </a:lnTo>
                <a:lnTo>
                  <a:pt x="118502" y="396404"/>
                </a:lnTo>
                <a:lnTo>
                  <a:pt x="163128" y="412047"/>
                </a:lnTo>
                <a:lnTo>
                  <a:pt x="211807" y="417534"/>
                </a:lnTo>
                <a:lnTo>
                  <a:pt x="259920" y="412047"/>
                </a:lnTo>
                <a:lnTo>
                  <a:pt x="304142" y="396404"/>
                </a:lnTo>
                <a:lnTo>
                  <a:pt x="343194" y="371832"/>
                </a:lnTo>
                <a:lnTo>
                  <a:pt x="375795" y="339556"/>
                </a:lnTo>
                <a:lnTo>
                  <a:pt x="400665" y="300802"/>
                </a:lnTo>
                <a:lnTo>
                  <a:pt x="416526" y="256797"/>
                </a:lnTo>
                <a:lnTo>
                  <a:pt x="422098" y="208767"/>
                </a:lnTo>
                <a:close/>
              </a:path>
            </a:pathLst>
          </a:custGeom>
          <a:ln w="161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67057" y="4019449"/>
            <a:ext cx="94672" cy="115981"/>
          </a:xfrm>
          <a:custGeom>
            <a:avLst/>
            <a:gdLst/>
            <a:ahLst/>
            <a:cxnLst/>
            <a:rect l="l" t="t" r="r" b="b"/>
            <a:pathLst>
              <a:path w="104139" h="131445">
                <a:moveTo>
                  <a:pt x="103631" y="123431"/>
                </a:moveTo>
                <a:lnTo>
                  <a:pt x="24383" y="0"/>
                </a:lnTo>
                <a:lnTo>
                  <a:pt x="0" y="7620"/>
                </a:lnTo>
                <a:lnTo>
                  <a:pt x="80771" y="131051"/>
                </a:lnTo>
                <a:lnTo>
                  <a:pt x="103631" y="123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47413" y="4012725"/>
            <a:ext cx="173182" cy="129428"/>
          </a:xfrm>
          <a:custGeom>
            <a:avLst/>
            <a:gdLst/>
            <a:ahLst/>
            <a:cxnLst/>
            <a:rect l="l" t="t" r="r" b="b"/>
            <a:pathLst>
              <a:path w="190500" h="146685">
                <a:moveTo>
                  <a:pt x="190474" y="24384"/>
                </a:moveTo>
                <a:lnTo>
                  <a:pt x="182854" y="0"/>
                </a:lnTo>
                <a:lnTo>
                  <a:pt x="0" y="121907"/>
                </a:lnTo>
                <a:lnTo>
                  <a:pt x="7620" y="146291"/>
                </a:lnTo>
                <a:lnTo>
                  <a:pt x="190474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7269" y="4286867"/>
            <a:ext cx="0" cy="49866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2"/>
                </a:lnTo>
              </a:path>
            </a:pathLst>
          </a:custGeom>
          <a:ln w="15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47269" y="3918466"/>
            <a:ext cx="0" cy="51546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00"/>
                </a:lnTo>
              </a:path>
            </a:pathLst>
          </a:custGeom>
          <a:ln w="15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33421" y="4105351"/>
            <a:ext cx="36368" cy="44824"/>
          </a:xfrm>
          <a:custGeom>
            <a:avLst/>
            <a:gdLst/>
            <a:ahLst/>
            <a:cxnLst/>
            <a:rect l="l" t="t" r="r" b="b"/>
            <a:pathLst>
              <a:path w="40004" h="50800">
                <a:moveTo>
                  <a:pt x="19809" y="50297"/>
                </a:moveTo>
                <a:lnTo>
                  <a:pt x="11572" y="48201"/>
                </a:lnTo>
                <a:lnTo>
                  <a:pt x="5334" y="42675"/>
                </a:lnTo>
                <a:lnTo>
                  <a:pt x="1381" y="34863"/>
                </a:lnTo>
                <a:lnTo>
                  <a:pt x="0" y="25907"/>
                </a:lnTo>
                <a:lnTo>
                  <a:pt x="1381" y="16074"/>
                </a:lnTo>
                <a:lnTo>
                  <a:pt x="5334" y="7811"/>
                </a:lnTo>
                <a:lnTo>
                  <a:pt x="11572" y="2119"/>
                </a:lnTo>
                <a:lnTo>
                  <a:pt x="19809" y="0"/>
                </a:lnTo>
                <a:lnTo>
                  <a:pt x="27405" y="2119"/>
                </a:lnTo>
                <a:lnTo>
                  <a:pt x="33714" y="7811"/>
                </a:lnTo>
                <a:lnTo>
                  <a:pt x="38023" y="16074"/>
                </a:lnTo>
                <a:lnTo>
                  <a:pt x="39618" y="25907"/>
                </a:lnTo>
                <a:lnTo>
                  <a:pt x="38023" y="34863"/>
                </a:lnTo>
                <a:lnTo>
                  <a:pt x="33714" y="42675"/>
                </a:lnTo>
                <a:lnTo>
                  <a:pt x="27405" y="48201"/>
                </a:lnTo>
                <a:lnTo>
                  <a:pt x="19809" y="502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33421" y="4105351"/>
            <a:ext cx="36368" cy="44824"/>
          </a:xfrm>
          <a:custGeom>
            <a:avLst/>
            <a:gdLst/>
            <a:ahLst/>
            <a:cxnLst/>
            <a:rect l="l" t="t" r="r" b="b"/>
            <a:pathLst>
              <a:path w="40004" h="50800">
                <a:moveTo>
                  <a:pt x="39618" y="25907"/>
                </a:moveTo>
                <a:lnTo>
                  <a:pt x="38023" y="16074"/>
                </a:lnTo>
                <a:lnTo>
                  <a:pt x="33714" y="7811"/>
                </a:lnTo>
                <a:lnTo>
                  <a:pt x="27405" y="2119"/>
                </a:lnTo>
                <a:lnTo>
                  <a:pt x="19809" y="0"/>
                </a:lnTo>
                <a:lnTo>
                  <a:pt x="11572" y="2119"/>
                </a:lnTo>
                <a:lnTo>
                  <a:pt x="5334" y="7811"/>
                </a:lnTo>
                <a:lnTo>
                  <a:pt x="1381" y="16074"/>
                </a:lnTo>
                <a:lnTo>
                  <a:pt x="0" y="25907"/>
                </a:lnTo>
                <a:lnTo>
                  <a:pt x="1381" y="34863"/>
                </a:lnTo>
                <a:lnTo>
                  <a:pt x="5334" y="42675"/>
                </a:lnTo>
                <a:lnTo>
                  <a:pt x="11572" y="48201"/>
                </a:lnTo>
                <a:lnTo>
                  <a:pt x="19809" y="50297"/>
                </a:lnTo>
                <a:lnTo>
                  <a:pt x="27405" y="48201"/>
                </a:lnTo>
                <a:lnTo>
                  <a:pt x="33714" y="42675"/>
                </a:lnTo>
                <a:lnTo>
                  <a:pt x="38023" y="34863"/>
                </a:lnTo>
                <a:lnTo>
                  <a:pt x="39618" y="25907"/>
                </a:lnTo>
                <a:close/>
              </a:path>
            </a:pathLst>
          </a:custGeom>
          <a:ln w="16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85550" y="4128211"/>
            <a:ext cx="1202459" cy="0"/>
          </a:xfrm>
          <a:custGeom>
            <a:avLst/>
            <a:gdLst/>
            <a:ahLst/>
            <a:cxnLst/>
            <a:rect l="l" t="t" r="r" b="b"/>
            <a:pathLst>
              <a:path w="1322704">
                <a:moveTo>
                  <a:pt x="0" y="0"/>
                </a:moveTo>
                <a:lnTo>
                  <a:pt x="1322674" y="0"/>
                </a:lnTo>
              </a:path>
            </a:pathLst>
          </a:custGeom>
          <a:ln w="1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72918" y="4070537"/>
            <a:ext cx="116609" cy="122704"/>
          </a:xfrm>
          <a:custGeom>
            <a:avLst/>
            <a:gdLst/>
            <a:ahLst/>
            <a:cxnLst/>
            <a:rect l="l" t="t" r="r" b="b"/>
            <a:pathLst>
              <a:path w="128270" h="139064">
                <a:moveTo>
                  <a:pt x="128003" y="65532"/>
                </a:moveTo>
                <a:lnTo>
                  <a:pt x="0" y="0"/>
                </a:lnTo>
                <a:lnTo>
                  <a:pt x="0" y="138671"/>
                </a:lnTo>
                <a:lnTo>
                  <a:pt x="128003" y="65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07689" y="4128211"/>
            <a:ext cx="1093355" cy="0"/>
          </a:xfrm>
          <a:custGeom>
            <a:avLst/>
            <a:gdLst/>
            <a:ahLst/>
            <a:cxnLst/>
            <a:rect l="l" t="t" r="r" b="b"/>
            <a:pathLst>
              <a:path w="1202689">
                <a:moveTo>
                  <a:pt x="1202302" y="0"/>
                </a:moveTo>
                <a:lnTo>
                  <a:pt x="0" y="0"/>
                </a:lnTo>
              </a:path>
            </a:pathLst>
          </a:custGeom>
          <a:ln w="1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06656" y="4062468"/>
            <a:ext cx="116609" cy="122704"/>
          </a:xfrm>
          <a:custGeom>
            <a:avLst/>
            <a:gdLst/>
            <a:ahLst/>
            <a:cxnLst/>
            <a:rect l="l" t="t" r="r" b="b"/>
            <a:pathLst>
              <a:path w="128270" h="139064">
                <a:moveTo>
                  <a:pt x="128003" y="138684"/>
                </a:moveTo>
                <a:lnTo>
                  <a:pt x="128003" y="0"/>
                </a:lnTo>
                <a:lnTo>
                  <a:pt x="0" y="74676"/>
                </a:lnTo>
                <a:lnTo>
                  <a:pt x="128003" y="138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40548" y="3622794"/>
            <a:ext cx="2280805" cy="728943"/>
          </a:xfrm>
          <a:custGeom>
            <a:avLst/>
            <a:gdLst/>
            <a:ahLst/>
            <a:cxnLst/>
            <a:rect l="l" t="t" r="r" b="b"/>
            <a:pathLst>
              <a:path w="2508884" h="826135">
                <a:moveTo>
                  <a:pt x="412965" y="792416"/>
                </a:moveTo>
                <a:lnTo>
                  <a:pt x="0" y="792416"/>
                </a:lnTo>
                <a:lnTo>
                  <a:pt x="0" y="825931"/>
                </a:lnTo>
                <a:lnTo>
                  <a:pt x="397725" y="825931"/>
                </a:lnTo>
                <a:lnTo>
                  <a:pt x="397725" y="809167"/>
                </a:lnTo>
                <a:lnTo>
                  <a:pt x="412965" y="792416"/>
                </a:lnTo>
                <a:close/>
              </a:path>
              <a:path w="2508884" h="826135">
                <a:moveTo>
                  <a:pt x="947851" y="400773"/>
                </a:moveTo>
                <a:lnTo>
                  <a:pt x="947851" y="41135"/>
                </a:lnTo>
                <a:lnTo>
                  <a:pt x="938707" y="33528"/>
                </a:lnTo>
                <a:lnTo>
                  <a:pt x="931087" y="24384"/>
                </a:lnTo>
                <a:lnTo>
                  <a:pt x="412965" y="24384"/>
                </a:lnTo>
                <a:lnTo>
                  <a:pt x="405345" y="33528"/>
                </a:lnTo>
                <a:lnTo>
                  <a:pt x="397725" y="41135"/>
                </a:lnTo>
                <a:lnTo>
                  <a:pt x="397725" y="792416"/>
                </a:lnTo>
                <a:lnTo>
                  <a:pt x="412965" y="792416"/>
                </a:lnTo>
                <a:lnTo>
                  <a:pt x="412965" y="41135"/>
                </a:lnTo>
                <a:lnTo>
                  <a:pt x="429729" y="41135"/>
                </a:lnTo>
                <a:lnTo>
                  <a:pt x="429729" y="57899"/>
                </a:lnTo>
                <a:lnTo>
                  <a:pt x="915847" y="57899"/>
                </a:lnTo>
                <a:lnTo>
                  <a:pt x="915847" y="41135"/>
                </a:lnTo>
                <a:lnTo>
                  <a:pt x="931087" y="41135"/>
                </a:lnTo>
                <a:lnTo>
                  <a:pt x="931087" y="400773"/>
                </a:lnTo>
                <a:lnTo>
                  <a:pt x="947851" y="400773"/>
                </a:lnTo>
                <a:close/>
              </a:path>
              <a:path w="2508884" h="826135">
                <a:moveTo>
                  <a:pt x="412965" y="792416"/>
                </a:moveTo>
                <a:lnTo>
                  <a:pt x="397725" y="809167"/>
                </a:lnTo>
                <a:lnTo>
                  <a:pt x="405345" y="801547"/>
                </a:lnTo>
                <a:lnTo>
                  <a:pt x="412965" y="792416"/>
                </a:lnTo>
                <a:close/>
              </a:path>
              <a:path w="2508884" h="826135">
                <a:moveTo>
                  <a:pt x="412965" y="809167"/>
                </a:moveTo>
                <a:lnTo>
                  <a:pt x="412965" y="792416"/>
                </a:lnTo>
                <a:lnTo>
                  <a:pt x="405345" y="801547"/>
                </a:lnTo>
                <a:lnTo>
                  <a:pt x="397725" y="809167"/>
                </a:lnTo>
                <a:lnTo>
                  <a:pt x="412965" y="809167"/>
                </a:lnTo>
                <a:close/>
              </a:path>
              <a:path w="2508884" h="826135">
                <a:moveTo>
                  <a:pt x="429729" y="809167"/>
                </a:moveTo>
                <a:lnTo>
                  <a:pt x="429729" y="57899"/>
                </a:lnTo>
                <a:lnTo>
                  <a:pt x="412965" y="57899"/>
                </a:lnTo>
                <a:lnTo>
                  <a:pt x="412965" y="809167"/>
                </a:lnTo>
                <a:lnTo>
                  <a:pt x="397725" y="809167"/>
                </a:lnTo>
                <a:lnTo>
                  <a:pt x="397725" y="825931"/>
                </a:lnTo>
                <a:lnTo>
                  <a:pt x="412965" y="825931"/>
                </a:lnTo>
                <a:lnTo>
                  <a:pt x="429729" y="809167"/>
                </a:lnTo>
                <a:close/>
              </a:path>
              <a:path w="2508884" h="826135">
                <a:moveTo>
                  <a:pt x="429729" y="41135"/>
                </a:moveTo>
                <a:lnTo>
                  <a:pt x="412965" y="41135"/>
                </a:lnTo>
                <a:lnTo>
                  <a:pt x="412965" y="57899"/>
                </a:lnTo>
                <a:lnTo>
                  <a:pt x="429729" y="41135"/>
                </a:lnTo>
                <a:close/>
              </a:path>
              <a:path w="2508884" h="826135">
                <a:moveTo>
                  <a:pt x="429729" y="57899"/>
                </a:moveTo>
                <a:lnTo>
                  <a:pt x="429729" y="41135"/>
                </a:lnTo>
                <a:lnTo>
                  <a:pt x="412965" y="57899"/>
                </a:lnTo>
                <a:lnTo>
                  <a:pt x="429729" y="57899"/>
                </a:lnTo>
                <a:close/>
              </a:path>
              <a:path w="2508884" h="826135">
                <a:moveTo>
                  <a:pt x="931087" y="57899"/>
                </a:moveTo>
                <a:lnTo>
                  <a:pt x="931087" y="41135"/>
                </a:lnTo>
                <a:lnTo>
                  <a:pt x="915847" y="41135"/>
                </a:lnTo>
                <a:lnTo>
                  <a:pt x="923467" y="48755"/>
                </a:lnTo>
                <a:lnTo>
                  <a:pt x="931087" y="57899"/>
                </a:lnTo>
                <a:close/>
              </a:path>
              <a:path w="2508884" h="826135">
                <a:moveTo>
                  <a:pt x="931087" y="57899"/>
                </a:moveTo>
                <a:lnTo>
                  <a:pt x="923467" y="48755"/>
                </a:lnTo>
                <a:lnTo>
                  <a:pt x="915847" y="41135"/>
                </a:lnTo>
                <a:lnTo>
                  <a:pt x="931087" y="57899"/>
                </a:lnTo>
                <a:close/>
              </a:path>
              <a:path w="2508884" h="826135">
                <a:moveTo>
                  <a:pt x="931087" y="57899"/>
                </a:moveTo>
                <a:lnTo>
                  <a:pt x="915847" y="41135"/>
                </a:lnTo>
                <a:lnTo>
                  <a:pt x="915847" y="57899"/>
                </a:lnTo>
                <a:lnTo>
                  <a:pt x="931087" y="57899"/>
                </a:lnTo>
                <a:close/>
              </a:path>
              <a:path w="2508884" h="826135">
                <a:moveTo>
                  <a:pt x="947851" y="432777"/>
                </a:moveTo>
                <a:lnTo>
                  <a:pt x="947851" y="417537"/>
                </a:lnTo>
                <a:lnTo>
                  <a:pt x="931087" y="417537"/>
                </a:lnTo>
                <a:lnTo>
                  <a:pt x="931087" y="57899"/>
                </a:lnTo>
                <a:lnTo>
                  <a:pt x="915847" y="57899"/>
                </a:lnTo>
                <a:lnTo>
                  <a:pt x="915847" y="417537"/>
                </a:lnTo>
                <a:lnTo>
                  <a:pt x="931087" y="432777"/>
                </a:lnTo>
                <a:lnTo>
                  <a:pt x="947851" y="432777"/>
                </a:lnTo>
                <a:close/>
              </a:path>
              <a:path w="2508884" h="826135">
                <a:moveTo>
                  <a:pt x="1488821" y="768032"/>
                </a:moveTo>
                <a:lnTo>
                  <a:pt x="1488821" y="417537"/>
                </a:lnTo>
                <a:lnTo>
                  <a:pt x="1481201" y="408393"/>
                </a:lnTo>
                <a:lnTo>
                  <a:pt x="1472056" y="400773"/>
                </a:lnTo>
                <a:lnTo>
                  <a:pt x="931087" y="400773"/>
                </a:lnTo>
                <a:lnTo>
                  <a:pt x="947851" y="417537"/>
                </a:lnTo>
                <a:lnTo>
                  <a:pt x="947851" y="432777"/>
                </a:lnTo>
                <a:lnTo>
                  <a:pt x="1456829" y="432777"/>
                </a:lnTo>
                <a:lnTo>
                  <a:pt x="1456829" y="417537"/>
                </a:lnTo>
                <a:lnTo>
                  <a:pt x="1472056" y="417537"/>
                </a:lnTo>
                <a:lnTo>
                  <a:pt x="1472056" y="768032"/>
                </a:lnTo>
                <a:lnTo>
                  <a:pt x="1488821" y="768032"/>
                </a:lnTo>
                <a:close/>
              </a:path>
              <a:path w="2508884" h="826135">
                <a:moveTo>
                  <a:pt x="947851" y="417537"/>
                </a:moveTo>
                <a:lnTo>
                  <a:pt x="931087" y="400773"/>
                </a:lnTo>
                <a:lnTo>
                  <a:pt x="931087" y="417537"/>
                </a:lnTo>
                <a:lnTo>
                  <a:pt x="947851" y="417537"/>
                </a:lnTo>
                <a:close/>
              </a:path>
              <a:path w="2508884" h="826135">
                <a:moveTo>
                  <a:pt x="1472056" y="432777"/>
                </a:moveTo>
                <a:lnTo>
                  <a:pt x="1472056" y="417537"/>
                </a:lnTo>
                <a:lnTo>
                  <a:pt x="1456829" y="417537"/>
                </a:lnTo>
                <a:lnTo>
                  <a:pt x="1472056" y="432777"/>
                </a:lnTo>
                <a:close/>
              </a:path>
              <a:path w="2508884" h="826135">
                <a:moveTo>
                  <a:pt x="1472056" y="432777"/>
                </a:moveTo>
                <a:lnTo>
                  <a:pt x="1456829" y="417537"/>
                </a:lnTo>
                <a:lnTo>
                  <a:pt x="1456829" y="432777"/>
                </a:lnTo>
                <a:lnTo>
                  <a:pt x="1472056" y="432777"/>
                </a:lnTo>
                <a:close/>
              </a:path>
              <a:path w="2508884" h="826135">
                <a:moveTo>
                  <a:pt x="1488821" y="801547"/>
                </a:moveTo>
                <a:lnTo>
                  <a:pt x="1488821" y="784796"/>
                </a:lnTo>
                <a:lnTo>
                  <a:pt x="1472056" y="784796"/>
                </a:lnTo>
                <a:lnTo>
                  <a:pt x="1472056" y="432777"/>
                </a:lnTo>
                <a:lnTo>
                  <a:pt x="1456829" y="432777"/>
                </a:lnTo>
                <a:lnTo>
                  <a:pt x="1456829" y="784796"/>
                </a:lnTo>
                <a:lnTo>
                  <a:pt x="1464449" y="792416"/>
                </a:lnTo>
                <a:lnTo>
                  <a:pt x="1472056" y="801547"/>
                </a:lnTo>
                <a:lnTo>
                  <a:pt x="1488821" y="801547"/>
                </a:lnTo>
                <a:close/>
              </a:path>
              <a:path w="2508884" h="826135">
                <a:moveTo>
                  <a:pt x="1990178" y="768032"/>
                </a:moveTo>
                <a:lnTo>
                  <a:pt x="1472056" y="768032"/>
                </a:lnTo>
                <a:lnTo>
                  <a:pt x="1488821" y="784796"/>
                </a:lnTo>
                <a:lnTo>
                  <a:pt x="1488821" y="801547"/>
                </a:lnTo>
                <a:lnTo>
                  <a:pt x="1974938" y="801547"/>
                </a:lnTo>
                <a:lnTo>
                  <a:pt x="1974938" y="784796"/>
                </a:lnTo>
                <a:lnTo>
                  <a:pt x="1990178" y="768032"/>
                </a:lnTo>
                <a:close/>
              </a:path>
              <a:path w="2508884" h="826135">
                <a:moveTo>
                  <a:pt x="1488821" y="784796"/>
                </a:moveTo>
                <a:lnTo>
                  <a:pt x="1472056" y="768032"/>
                </a:lnTo>
                <a:lnTo>
                  <a:pt x="1472056" y="784796"/>
                </a:lnTo>
                <a:lnTo>
                  <a:pt x="1488821" y="784796"/>
                </a:lnTo>
                <a:close/>
              </a:path>
              <a:path w="2508884" h="826135">
                <a:moveTo>
                  <a:pt x="2508300" y="33528"/>
                </a:moveTo>
                <a:lnTo>
                  <a:pt x="2508300" y="0"/>
                </a:lnTo>
                <a:lnTo>
                  <a:pt x="1990178" y="0"/>
                </a:lnTo>
                <a:lnTo>
                  <a:pt x="1982558" y="7620"/>
                </a:lnTo>
                <a:lnTo>
                  <a:pt x="1974938" y="16763"/>
                </a:lnTo>
                <a:lnTo>
                  <a:pt x="1974938" y="768032"/>
                </a:lnTo>
                <a:lnTo>
                  <a:pt x="1990178" y="768032"/>
                </a:lnTo>
                <a:lnTo>
                  <a:pt x="1990178" y="16763"/>
                </a:lnTo>
                <a:lnTo>
                  <a:pt x="2006942" y="16763"/>
                </a:lnTo>
                <a:lnTo>
                  <a:pt x="2006942" y="33528"/>
                </a:lnTo>
                <a:lnTo>
                  <a:pt x="2508300" y="33528"/>
                </a:lnTo>
                <a:close/>
              </a:path>
              <a:path w="2508884" h="826135">
                <a:moveTo>
                  <a:pt x="1990178" y="768032"/>
                </a:moveTo>
                <a:lnTo>
                  <a:pt x="1974938" y="784796"/>
                </a:lnTo>
                <a:lnTo>
                  <a:pt x="1982558" y="777176"/>
                </a:lnTo>
                <a:lnTo>
                  <a:pt x="1990178" y="768032"/>
                </a:lnTo>
                <a:close/>
              </a:path>
              <a:path w="2508884" h="826135">
                <a:moveTo>
                  <a:pt x="1990178" y="784796"/>
                </a:moveTo>
                <a:lnTo>
                  <a:pt x="1990178" y="768032"/>
                </a:lnTo>
                <a:lnTo>
                  <a:pt x="1982558" y="777176"/>
                </a:lnTo>
                <a:lnTo>
                  <a:pt x="1974938" y="784796"/>
                </a:lnTo>
                <a:lnTo>
                  <a:pt x="1990178" y="784796"/>
                </a:lnTo>
                <a:close/>
              </a:path>
              <a:path w="2508884" h="826135">
                <a:moveTo>
                  <a:pt x="2006942" y="784796"/>
                </a:moveTo>
                <a:lnTo>
                  <a:pt x="2006942" y="33528"/>
                </a:lnTo>
                <a:lnTo>
                  <a:pt x="1990178" y="33528"/>
                </a:lnTo>
                <a:lnTo>
                  <a:pt x="1990178" y="784796"/>
                </a:lnTo>
                <a:lnTo>
                  <a:pt x="1974938" y="784796"/>
                </a:lnTo>
                <a:lnTo>
                  <a:pt x="1974938" y="801547"/>
                </a:lnTo>
                <a:lnTo>
                  <a:pt x="1990178" y="801547"/>
                </a:lnTo>
                <a:lnTo>
                  <a:pt x="1997798" y="792416"/>
                </a:lnTo>
                <a:lnTo>
                  <a:pt x="2006942" y="784796"/>
                </a:lnTo>
                <a:close/>
              </a:path>
              <a:path w="2508884" h="826135">
                <a:moveTo>
                  <a:pt x="2006942" y="16763"/>
                </a:moveTo>
                <a:lnTo>
                  <a:pt x="1990178" y="16763"/>
                </a:lnTo>
                <a:lnTo>
                  <a:pt x="1990178" y="33528"/>
                </a:lnTo>
                <a:lnTo>
                  <a:pt x="1997798" y="24384"/>
                </a:lnTo>
                <a:lnTo>
                  <a:pt x="2006942" y="16763"/>
                </a:lnTo>
                <a:close/>
              </a:path>
              <a:path w="2508884" h="826135">
                <a:moveTo>
                  <a:pt x="2006942" y="16763"/>
                </a:moveTo>
                <a:lnTo>
                  <a:pt x="1997798" y="24384"/>
                </a:lnTo>
                <a:lnTo>
                  <a:pt x="1990178" y="33528"/>
                </a:lnTo>
                <a:lnTo>
                  <a:pt x="2006942" y="16763"/>
                </a:lnTo>
                <a:close/>
              </a:path>
              <a:path w="2508884" h="826135">
                <a:moveTo>
                  <a:pt x="2006942" y="33528"/>
                </a:moveTo>
                <a:lnTo>
                  <a:pt x="2006942" y="16763"/>
                </a:lnTo>
                <a:lnTo>
                  <a:pt x="1990178" y="33528"/>
                </a:lnTo>
                <a:lnTo>
                  <a:pt x="2006942" y="3352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84419" y="3625832"/>
            <a:ext cx="93207" cy="1092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33255" y="3943142"/>
            <a:ext cx="100133" cy="1092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31960" y="4268522"/>
            <a:ext cx="101526" cy="10795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809890" y="3582812"/>
            <a:ext cx="94589" cy="1079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12</a:t>
            </a:fld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191019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179" y="491729"/>
            <a:ext cx="5146964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/>
              <a:t>Signal sampling,</a:t>
            </a:r>
            <a:r>
              <a:rPr spc="-94" dirty="0"/>
              <a:t> </a:t>
            </a:r>
            <a:r>
              <a:rPr dirty="0"/>
              <a:t>aliasing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4902" y="1916968"/>
            <a:ext cx="7139709" cy="2725953"/>
          </a:xfrm>
          <a:prstGeom prst="rect">
            <a:avLst/>
          </a:prstGeom>
        </p:spPr>
        <p:txBody>
          <a:bodyPr vert="horz" wrap="square" lIns="0" tIns="82628" rIns="0" bIns="0" rtlCol="0">
            <a:spAutoFit/>
          </a:bodyPr>
          <a:lstStyle/>
          <a:p>
            <a:pPr marL="319115" indent="-307718">
              <a:spcBef>
                <a:spcPts val="651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Nyquist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frequency:</a:t>
            </a:r>
            <a:endParaRPr sz="2200">
              <a:latin typeface="Times New Roman"/>
              <a:cs typeface="Times New Roman"/>
            </a:endParaRPr>
          </a:p>
          <a:p>
            <a:pPr marL="421118">
              <a:spcBef>
                <a:spcPts val="480"/>
              </a:spcBef>
            </a:pPr>
            <a:r>
              <a:rPr dirty="0">
                <a:latin typeface="Symbol"/>
                <a:cs typeface="Symbol"/>
              </a:rPr>
              <a:t></a:t>
            </a:r>
            <a:r>
              <a:rPr sz="1700" baseline="-21367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= </a:t>
            </a:r>
            <a:r>
              <a:rPr spc="-4" dirty="0">
                <a:latin typeface="Times New Roman"/>
                <a:cs typeface="Times New Roman"/>
              </a:rPr>
              <a:t>½</a:t>
            </a:r>
            <a:r>
              <a:rPr spc="-4" dirty="0">
                <a:latin typeface="Symbol"/>
                <a:cs typeface="Symbol"/>
              </a:rPr>
              <a:t></a:t>
            </a:r>
            <a:r>
              <a:rPr sz="1700" spc="-6" baseline="-21367" dirty="0">
                <a:latin typeface="Times New Roman"/>
                <a:cs typeface="Times New Roman"/>
              </a:rPr>
              <a:t>S</a:t>
            </a:r>
            <a:r>
              <a:rPr spc="-4" dirty="0">
                <a:latin typeface="Times New Roman"/>
                <a:cs typeface="Times New Roman"/>
              </a:rPr>
              <a:t>; </a:t>
            </a:r>
            <a:r>
              <a:rPr dirty="0">
                <a:latin typeface="Symbol"/>
                <a:cs typeface="Symbol"/>
              </a:rPr>
              <a:t></a:t>
            </a:r>
            <a:r>
              <a:rPr sz="1700" baseline="-21367" dirty="0">
                <a:latin typeface="Times New Roman"/>
                <a:cs typeface="Times New Roman"/>
              </a:rPr>
              <a:t>S</a:t>
            </a:r>
            <a:r>
              <a:rPr dirty="0">
                <a:latin typeface="Times New Roman"/>
                <a:cs typeface="Times New Roman"/>
              </a:rPr>
              <a:t>=</a:t>
            </a:r>
            <a:r>
              <a:rPr spc="-3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2</a:t>
            </a:r>
            <a:r>
              <a:rPr spc="-4" dirty="0">
                <a:latin typeface="Symbol"/>
                <a:cs typeface="Symbol"/>
              </a:rPr>
              <a:t></a:t>
            </a:r>
            <a:r>
              <a:rPr spc="-4" dirty="0">
                <a:latin typeface="Times New Roman"/>
                <a:cs typeface="Times New Roman"/>
              </a:rPr>
              <a:t>/</a:t>
            </a:r>
            <a:r>
              <a:rPr i="1" spc="-4" dirty="0">
                <a:latin typeface="Times New Roman"/>
                <a:cs typeface="Times New Roman"/>
              </a:rPr>
              <a:t>T</a:t>
            </a:r>
            <a:endParaRPr>
              <a:latin typeface="Times New Roman"/>
              <a:cs typeface="Times New Roman"/>
            </a:endParaRPr>
          </a:p>
          <a:p>
            <a:pPr marL="319115" indent="-307718">
              <a:spcBef>
                <a:spcPts val="512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Frequency folding: </a:t>
            </a:r>
            <a:r>
              <a:rPr sz="2200" i="1" spc="-4" dirty="0">
                <a:latin typeface="Times New Roman"/>
                <a:cs typeface="Times New Roman"/>
              </a:rPr>
              <a:t>k</a:t>
            </a:r>
            <a:r>
              <a:rPr sz="2200" spc="-4" dirty="0">
                <a:latin typeface="Symbol"/>
                <a:cs typeface="Symbol"/>
              </a:rPr>
              <a:t></a:t>
            </a:r>
            <a:r>
              <a:rPr sz="2200" spc="-6" baseline="-20833" dirty="0">
                <a:latin typeface="Times New Roman"/>
                <a:cs typeface="Times New Roman"/>
              </a:rPr>
              <a:t>S</a:t>
            </a:r>
            <a:r>
              <a:rPr sz="2200" spc="-4" dirty="0">
                <a:latin typeface="Times New Roman"/>
                <a:cs typeface="Times New Roman"/>
              </a:rPr>
              <a:t>±</a:t>
            </a:r>
            <a:r>
              <a:rPr sz="2200" spc="-4" dirty="0">
                <a:latin typeface="Symbol"/>
                <a:cs typeface="Symbol"/>
              </a:rPr>
              <a:t></a:t>
            </a:r>
            <a:r>
              <a:rPr sz="2200" spc="-4" dirty="0">
                <a:latin typeface="Times New Roman"/>
                <a:cs typeface="Times New Roman"/>
              </a:rPr>
              <a:t> map to the same frequency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</a:t>
            </a:r>
            <a:endParaRPr sz="2200">
              <a:latin typeface="Symbol"/>
              <a:cs typeface="Symbol"/>
            </a:endParaRPr>
          </a:p>
          <a:p>
            <a:pPr marL="319115" marR="4559" indent="-307718">
              <a:lnSpc>
                <a:spcPct val="101699"/>
              </a:lnSpc>
              <a:spcBef>
                <a:spcPts val="41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Sampling Theorem: sampling is OK if there are no frequency  components above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Symbol"/>
                <a:cs typeface="Symbol"/>
              </a:rPr>
              <a:t></a:t>
            </a:r>
            <a:r>
              <a:rPr sz="2200" spc="-6" baseline="-20833" dirty="0">
                <a:latin typeface="Times New Roman"/>
                <a:cs typeface="Times New Roman"/>
              </a:rPr>
              <a:t>N</a:t>
            </a:r>
            <a:endParaRPr sz="2200" baseline="-20833">
              <a:latin typeface="Times New Roman"/>
              <a:cs typeface="Times New Roman"/>
            </a:endParaRPr>
          </a:p>
          <a:p>
            <a:pPr marL="318546" indent="-307149">
              <a:spcBef>
                <a:spcPts val="462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Practical approach to anti-aliasing: low pass filter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(LPF)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61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Sampled</a:t>
            </a:r>
            <a:r>
              <a:rPr sz="2200" spc="-4" dirty="0">
                <a:latin typeface="Symbol"/>
                <a:cs typeface="Symbol"/>
              </a:rPr>
              <a:t></a:t>
            </a:r>
            <a:r>
              <a:rPr sz="2200" spc="-4" dirty="0">
                <a:latin typeface="Times New Roman"/>
                <a:cs typeface="Times New Roman"/>
              </a:rPr>
              <a:t>continuous: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impostoring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1402" y="1577664"/>
            <a:ext cx="3601881" cy="1134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1201" y="4637799"/>
            <a:ext cx="1197264" cy="984437"/>
          </a:xfrm>
          <a:custGeom>
            <a:avLst/>
            <a:gdLst/>
            <a:ahLst/>
            <a:cxnLst/>
            <a:rect l="l" t="t" r="r" b="b"/>
            <a:pathLst>
              <a:path w="1316989" h="1115695">
                <a:moveTo>
                  <a:pt x="0" y="1115439"/>
                </a:moveTo>
                <a:lnTo>
                  <a:pt x="1316593" y="1115439"/>
                </a:lnTo>
                <a:lnTo>
                  <a:pt x="1316593" y="0"/>
                </a:lnTo>
                <a:lnTo>
                  <a:pt x="0" y="0"/>
                </a:lnTo>
                <a:lnTo>
                  <a:pt x="0" y="111543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1201" y="4637799"/>
            <a:ext cx="1197264" cy="984437"/>
          </a:xfrm>
          <a:custGeom>
            <a:avLst/>
            <a:gdLst/>
            <a:ahLst/>
            <a:cxnLst/>
            <a:rect l="l" t="t" r="r" b="b"/>
            <a:pathLst>
              <a:path w="1316989" h="1115695">
                <a:moveTo>
                  <a:pt x="0" y="1115439"/>
                </a:moveTo>
                <a:lnTo>
                  <a:pt x="1316592" y="1115439"/>
                </a:lnTo>
                <a:lnTo>
                  <a:pt x="1316592" y="0"/>
                </a:lnTo>
                <a:lnTo>
                  <a:pt x="0" y="0"/>
                </a:lnTo>
                <a:lnTo>
                  <a:pt x="0" y="1115439"/>
                </a:lnTo>
                <a:close/>
              </a:path>
            </a:pathLst>
          </a:custGeom>
          <a:ln w="127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33645" y="4990070"/>
            <a:ext cx="320386" cy="170890"/>
          </a:xfrm>
          <a:custGeom>
            <a:avLst/>
            <a:gdLst/>
            <a:ahLst/>
            <a:cxnLst/>
            <a:rect l="l" t="t" r="r" b="b"/>
            <a:pathLst>
              <a:path w="352425" h="193675">
                <a:moveTo>
                  <a:pt x="263629" y="0"/>
                </a:moveTo>
                <a:lnTo>
                  <a:pt x="263629" y="45717"/>
                </a:lnTo>
                <a:lnTo>
                  <a:pt x="0" y="45717"/>
                </a:lnTo>
                <a:lnTo>
                  <a:pt x="0" y="149330"/>
                </a:lnTo>
                <a:lnTo>
                  <a:pt x="263629" y="149330"/>
                </a:lnTo>
                <a:lnTo>
                  <a:pt x="263629" y="193530"/>
                </a:lnTo>
                <a:lnTo>
                  <a:pt x="352007" y="97530"/>
                </a:lnTo>
                <a:lnTo>
                  <a:pt x="263629" y="0"/>
                </a:lnTo>
                <a:close/>
              </a:path>
            </a:pathLst>
          </a:custGeom>
          <a:ln w="128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16735" y="5007544"/>
            <a:ext cx="327314" cy="170890"/>
          </a:xfrm>
          <a:custGeom>
            <a:avLst/>
            <a:gdLst/>
            <a:ahLst/>
            <a:cxnLst/>
            <a:rect l="l" t="t" r="r" b="b"/>
            <a:pathLst>
              <a:path w="360045" h="193675">
                <a:moveTo>
                  <a:pt x="271242" y="193530"/>
                </a:moveTo>
                <a:lnTo>
                  <a:pt x="271242" y="147813"/>
                </a:lnTo>
                <a:lnTo>
                  <a:pt x="0" y="147813"/>
                </a:lnTo>
                <a:lnTo>
                  <a:pt x="0" y="45717"/>
                </a:lnTo>
                <a:lnTo>
                  <a:pt x="271242" y="45717"/>
                </a:lnTo>
                <a:lnTo>
                  <a:pt x="271242" y="0"/>
                </a:lnTo>
                <a:lnTo>
                  <a:pt x="359620" y="97530"/>
                </a:lnTo>
                <a:lnTo>
                  <a:pt x="271242" y="1935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16735" y="5007544"/>
            <a:ext cx="327314" cy="170890"/>
          </a:xfrm>
          <a:custGeom>
            <a:avLst/>
            <a:gdLst/>
            <a:ahLst/>
            <a:cxnLst/>
            <a:rect l="l" t="t" r="r" b="b"/>
            <a:pathLst>
              <a:path w="360045" h="193675">
                <a:moveTo>
                  <a:pt x="271242" y="0"/>
                </a:moveTo>
                <a:lnTo>
                  <a:pt x="271242" y="45717"/>
                </a:lnTo>
                <a:lnTo>
                  <a:pt x="0" y="45717"/>
                </a:lnTo>
                <a:lnTo>
                  <a:pt x="0" y="147813"/>
                </a:lnTo>
                <a:lnTo>
                  <a:pt x="271242" y="147813"/>
                </a:lnTo>
                <a:lnTo>
                  <a:pt x="271242" y="193530"/>
                </a:lnTo>
                <a:lnTo>
                  <a:pt x="359620" y="97530"/>
                </a:lnTo>
                <a:lnTo>
                  <a:pt x="271242" y="0"/>
                </a:lnTo>
                <a:close/>
              </a:path>
            </a:pathLst>
          </a:custGeom>
          <a:ln w="128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59323" y="4620477"/>
            <a:ext cx="1420091" cy="1014132"/>
          </a:xfrm>
          <a:custGeom>
            <a:avLst/>
            <a:gdLst/>
            <a:ahLst/>
            <a:cxnLst/>
            <a:rect l="l" t="t" r="r" b="b"/>
            <a:pathLst>
              <a:path w="1562100" h="1149350">
                <a:moveTo>
                  <a:pt x="1561973" y="0"/>
                </a:moveTo>
                <a:lnTo>
                  <a:pt x="1561973" y="1148994"/>
                </a:lnTo>
                <a:lnTo>
                  <a:pt x="0" y="1148994"/>
                </a:lnTo>
                <a:lnTo>
                  <a:pt x="0" y="0"/>
                </a:lnTo>
                <a:lnTo>
                  <a:pt x="1561973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58285" y="4655091"/>
            <a:ext cx="2821132" cy="545759"/>
          </a:xfrm>
          <a:prstGeom prst="rect">
            <a:avLst/>
          </a:prstGeom>
        </p:spPr>
        <p:txBody>
          <a:bodyPr vert="horz" wrap="square" lIns="0" tIns="32481" rIns="0" bIns="0" rtlCol="0">
            <a:spAutoFit/>
          </a:bodyPr>
          <a:lstStyle/>
          <a:p>
            <a:pPr marL="11397" marR="234208" indent="158418">
              <a:lnSpc>
                <a:spcPts val="1956"/>
              </a:lnSpc>
              <a:spcBef>
                <a:spcPts val="256"/>
              </a:spcBef>
              <a:tabLst>
                <a:tab pos="1626348" algn="l"/>
              </a:tabLst>
            </a:pPr>
            <a:r>
              <a:rPr sz="1700" spc="-13" dirty="0">
                <a:latin typeface="Times New Roman"/>
                <a:cs typeface="Times New Roman"/>
              </a:rPr>
              <a:t>Digital	</a:t>
            </a:r>
            <a:r>
              <a:rPr sz="2600" spc="-33" baseline="2923" dirty="0">
                <a:latin typeface="Times New Roman"/>
                <a:cs typeface="Times New Roman"/>
              </a:rPr>
              <a:t>D/A,</a:t>
            </a:r>
            <a:r>
              <a:rPr sz="2600" spc="-80" baseline="2923" dirty="0">
                <a:latin typeface="Times New Roman"/>
                <a:cs typeface="Times New Roman"/>
              </a:rPr>
              <a:t> </a:t>
            </a:r>
            <a:r>
              <a:rPr sz="2600" spc="-13" baseline="2923" dirty="0">
                <a:latin typeface="Times New Roman"/>
                <a:cs typeface="Times New Roman"/>
              </a:rPr>
              <a:t>ZOH  </a:t>
            </a:r>
            <a:r>
              <a:rPr sz="1700" spc="-9" dirty="0">
                <a:latin typeface="Times New Roman"/>
                <a:cs typeface="Times New Roman"/>
              </a:rPr>
              <a:t>computing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62724" y="4631234"/>
            <a:ext cx="1659659" cy="1014132"/>
          </a:xfrm>
          <a:custGeom>
            <a:avLst/>
            <a:gdLst/>
            <a:ahLst/>
            <a:cxnLst/>
            <a:rect l="l" t="t" r="r" b="b"/>
            <a:pathLst>
              <a:path w="1825625" h="1149350">
                <a:moveTo>
                  <a:pt x="1825599" y="0"/>
                </a:moveTo>
                <a:lnTo>
                  <a:pt x="1825599" y="1148994"/>
                </a:lnTo>
                <a:lnTo>
                  <a:pt x="0" y="1148994"/>
                </a:lnTo>
                <a:lnTo>
                  <a:pt x="0" y="0"/>
                </a:lnTo>
                <a:lnTo>
                  <a:pt x="182559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62681" y="4631070"/>
            <a:ext cx="1659659" cy="1014132"/>
          </a:xfrm>
          <a:custGeom>
            <a:avLst/>
            <a:gdLst/>
            <a:ahLst/>
            <a:cxnLst/>
            <a:rect l="l" t="t" r="r" b="b"/>
            <a:pathLst>
              <a:path w="1825625" h="1149350">
                <a:moveTo>
                  <a:pt x="0" y="1148965"/>
                </a:moveTo>
                <a:lnTo>
                  <a:pt x="1825554" y="1148965"/>
                </a:lnTo>
                <a:lnTo>
                  <a:pt x="1825554" y="0"/>
                </a:lnTo>
                <a:lnTo>
                  <a:pt x="0" y="0"/>
                </a:lnTo>
                <a:lnTo>
                  <a:pt x="0" y="1148965"/>
                </a:lnTo>
                <a:close/>
              </a:path>
            </a:pathLst>
          </a:custGeom>
          <a:ln w="12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21324" y="4649712"/>
            <a:ext cx="1153391" cy="282388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1700" spc="-27" dirty="0">
                <a:latin typeface="Times New Roman"/>
                <a:cs typeface="Times New Roman"/>
              </a:rPr>
              <a:t>A/D,</a:t>
            </a:r>
            <a:r>
              <a:rPr sz="1700" spc="-31" dirty="0">
                <a:latin typeface="Times New Roman"/>
                <a:cs typeface="Times New Roman"/>
              </a:rPr>
              <a:t> </a:t>
            </a:r>
            <a:r>
              <a:rPr sz="1700" spc="-13" dirty="0">
                <a:latin typeface="Times New Roman"/>
                <a:cs typeface="Times New Roman"/>
              </a:rPr>
              <a:t>Sample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91818" y="4877292"/>
            <a:ext cx="1619827" cy="528918"/>
          </a:xfrm>
          <a:custGeom>
            <a:avLst/>
            <a:gdLst/>
            <a:ahLst/>
            <a:cxnLst/>
            <a:rect l="l" t="t" r="r" b="b"/>
            <a:pathLst>
              <a:path w="1781810" h="599439">
                <a:moveTo>
                  <a:pt x="694189" y="392611"/>
                </a:moveTo>
                <a:lnTo>
                  <a:pt x="641553" y="387070"/>
                </a:lnTo>
                <a:lnTo>
                  <a:pt x="579069" y="379450"/>
                </a:lnTo>
                <a:lnTo>
                  <a:pt x="522693" y="367258"/>
                </a:lnTo>
                <a:lnTo>
                  <a:pt x="460209" y="353542"/>
                </a:lnTo>
                <a:lnTo>
                  <a:pt x="396214" y="341350"/>
                </a:lnTo>
                <a:lnTo>
                  <a:pt x="345922" y="335254"/>
                </a:lnTo>
                <a:lnTo>
                  <a:pt x="339826" y="335254"/>
                </a:lnTo>
                <a:lnTo>
                  <a:pt x="289534" y="341350"/>
                </a:lnTo>
                <a:lnTo>
                  <a:pt x="245351" y="353542"/>
                </a:lnTo>
                <a:lnTo>
                  <a:pt x="239255" y="361162"/>
                </a:lnTo>
                <a:lnTo>
                  <a:pt x="195059" y="379450"/>
                </a:lnTo>
                <a:lnTo>
                  <a:pt x="126479" y="438886"/>
                </a:lnTo>
                <a:lnTo>
                  <a:pt x="56387" y="502881"/>
                </a:lnTo>
                <a:lnTo>
                  <a:pt x="0" y="580605"/>
                </a:lnTo>
                <a:lnTo>
                  <a:pt x="18287" y="598881"/>
                </a:lnTo>
                <a:lnTo>
                  <a:pt x="76200" y="522693"/>
                </a:lnTo>
                <a:lnTo>
                  <a:pt x="144767" y="457161"/>
                </a:lnTo>
                <a:lnTo>
                  <a:pt x="213347" y="399262"/>
                </a:lnTo>
                <a:lnTo>
                  <a:pt x="245351" y="384911"/>
                </a:lnTo>
                <a:lnTo>
                  <a:pt x="245351" y="367258"/>
                </a:lnTo>
                <a:lnTo>
                  <a:pt x="256216" y="378134"/>
                </a:lnTo>
                <a:lnTo>
                  <a:pt x="295630" y="367258"/>
                </a:lnTo>
                <a:lnTo>
                  <a:pt x="339826" y="361901"/>
                </a:lnTo>
                <a:lnTo>
                  <a:pt x="339826" y="347446"/>
                </a:lnTo>
                <a:lnTo>
                  <a:pt x="345922" y="361162"/>
                </a:lnTo>
                <a:lnTo>
                  <a:pt x="345922" y="361901"/>
                </a:lnTo>
                <a:lnTo>
                  <a:pt x="390118" y="367258"/>
                </a:lnTo>
                <a:lnTo>
                  <a:pt x="452589" y="379450"/>
                </a:lnTo>
                <a:lnTo>
                  <a:pt x="516597" y="393166"/>
                </a:lnTo>
                <a:lnTo>
                  <a:pt x="572973" y="405358"/>
                </a:lnTo>
                <a:lnTo>
                  <a:pt x="635457" y="412978"/>
                </a:lnTo>
                <a:lnTo>
                  <a:pt x="691845" y="419074"/>
                </a:lnTo>
                <a:lnTo>
                  <a:pt x="691845" y="393166"/>
                </a:lnTo>
                <a:lnTo>
                  <a:pt x="694189" y="392611"/>
                </a:lnTo>
                <a:close/>
              </a:path>
              <a:path w="1781810" h="599439">
                <a:moveTo>
                  <a:pt x="256216" y="378134"/>
                </a:moveTo>
                <a:lnTo>
                  <a:pt x="245351" y="367258"/>
                </a:lnTo>
                <a:lnTo>
                  <a:pt x="251447" y="379450"/>
                </a:lnTo>
                <a:lnTo>
                  <a:pt x="256216" y="378134"/>
                </a:lnTo>
                <a:close/>
              </a:path>
              <a:path w="1781810" h="599439">
                <a:moveTo>
                  <a:pt x="257530" y="379450"/>
                </a:moveTo>
                <a:lnTo>
                  <a:pt x="256216" y="378134"/>
                </a:lnTo>
                <a:lnTo>
                  <a:pt x="251447" y="379450"/>
                </a:lnTo>
                <a:lnTo>
                  <a:pt x="245351" y="367258"/>
                </a:lnTo>
                <a:lnTo>
                  <a:pt x="245351" y="384911"/>
                </a:lnTo>
                <a:lnTo>
                  <a:pt x="257530" y="379450"/>
                </a:lnTo>
                <a:close/>
              </a:path>
              <a:path w="1781810" h="599439">
                <a:moveTo>
                  <a:pt x="345922" y="361162"/>
                </a:moveTo>
                <a:lnTo>
                  <a:pt x="339826" y="347446"/>
                </a:lnTo>
                <a:lnTo>
                  <a:pt x="339826" y="361162"/>
                </a:lnTo>
                <a:lnTo>
                  <a:pt x="342874" y="361532"/>
                </a:lnTo>
                <a:lnTo>
                  <a:pt x="345922" y="361162"/>
                </a:lnTo>
                <a:close/>
              </a:path>
              <a:path w="1781810" h="599439">
                <a:moveTo>
                  <a:pt x="342874" y="361532"/>
                </a:moveTo>
                <a:lnTo>
                  <a:pt x="339826" y="361162"/>
                </a:lnTo>
                <a:lnTo>
                  <a:pt x="339826" y="361901"/>
                </a:lnTo>
                <a:lnTo>
                  <a:pt x="342874" y="361532"/>
                </a:lnTo>
                <a:close/>
              </a:path>
              <a:path w="1781810" h="599439">
                <a:moveTo>
                  <a:pt x="345922" y="361901"/>
                </a:moveTo>
                <a:lnTo>
                  <a:pt x="345922" y="361162"/>
                </a:lnTo>
                <a:lnTo>
                  <a:pt x="342874" y="361532"/>
                </a:lnTo>
                <a:lnTo>
                  <a:pt x="345922" y="361901"/>
                </a:lnTo>
                <a:close/>
              </a:path>
              <a:path w="1781810" h="599439">
                <a:moveTo>
                  <a:pt x="699465" y="405358"/>
                </a:moveTo>
                <a:lnTo>
                  <a:pt x="699465" y="393166"/>
                </a:lnTo>
                <a:lnTo>
                  <a:pt x="694189" y="392611"/>
                </a:lnTo>
                <a:lnTo>
                  <a:pt x="691845" y="393166"/>
                </a:lnTo>
                <a:lnTo>
                  <a:pt x="699465" y="405358"/>
                </a:lnTo>
                <a:close/>
              </a:path>
              <a:path w="1781810" h="599439">
                <a:moveTo>
                  <a:pt x="699465" y="419074"/>
                </a:moveTo>
                <a:lnTo>
                  <a:pt x="699465" y="405358"/>
                </a:lnTo>
                <a:lnTo>
                  <a:pt x="691845" y="393166"/>
                </a:lnTo>
                <a:lnTo>
                  <a:pt x="691845" y="419074"/>
                </a:lnTo>
                <a:lnTo>
                  <a:pt x="699465" y="419074"/>
                </a:lnTo>
                <a:close/>
              </a:path>
              <a:path w="1781810" h="599439">
                <a:moveTo>
                  <a:pt x="792416" y="390223"/>
                </a:moveTo>
                <a:lnTo>
                  <a:pt x="792416" y="373354"/>
                </a:lnTo>
                <a:lnTo>
                  <a:pt x="787396" y="363314"/>
                </a:lnTo>
                <a:lnTo>
                  <a:pt x="749744" y="379450"/>
                </a:lnTo>
                <a:lnTo>
                  <a:pt x="694189" y="392611"/>
                </a:lnTo>
                <a:lnTo>
                  <a:pt x="699465" y="393166"/>
                </a:lnTo>
                <a:lnTo>
                  <a:pt x="699465" y="419074"/>
                </a:lnTo>
                <a:lnTo>
                  <a:pt x="755840" y="405358"/>
                </a:lnTo>
                <a:lnTo>
                  <a:pt x="792416" y="390223"/>
                </a:lnTo>
                <a:close/>
              </a:path>
              <a:path w="1781810" h="599439">
                <a:moveTo>
                  <a:pt x="1453781" y="147815"/>
                </a:moveTo>
                <a:lnTo>
                  <a:pt x="1403489" y="141719"/>
                </a:lnTo>
                <a:lnTo>
                  <a:pt x="1284630" y="109727"/>
                </a:lnTo>
                <a:lnTo>
                  <a:pt x="1228242" y="96011"/>
                </a:lnTo>
                <a:lnTo>
                  <a:pt x="1170330" y="83819"/>
                </a:lnTo>
                <a:lnTo>
                  <a:pt x="1107859" y="83819"/>
                </a:lnTo>
                <a:lnTo>
                  <a:pt x="1063663" y="89915"/>
                </a:lnTo>
                <a:lnTo>
                  <a:pt x="1013383" y="109727"/>
                </a:lnTo>
                <a:lnTo>
                  <a:pt x="1007287" y="115823"/>
                </a:lnTo>
                <a:lnTo>
                  <a:pt x="969187" y="147815"/>
                </a:lnTo>
                <a:lnTo>
                  <a:pt x="931087" y="193535"/>
                </a:lnTo>
                <a:lnTo>
                  <a:pt x="900607" y="237731"/>
                </a:lnTo>
                <a:lnTo>
                  <a:pt x="824420" y="329158"/>
                </a:lnTo>
                <a:lnTo>
                  <a:pt x="786320" y="361162"/>
                </a:lnTo>
                <a:lnTo>
                  <a:pt x="787396" y="363314"/>
                </a:lnTo>
                <a:lnTo>
                  <a:pt x="792416" y="361162"/>
                </a:lnTo>
                <a:lnTo>
                  <a:pt x="792416" y="390223"/>
                </a:lnTo>
                <a:lnTo>
                  <a:pt x="800036" y="387070"/>
                </a:lnTo>
                <a:lnTo>
                  <a:pt x="806132" y="379450"/>
                </a:lnTo>
                <a:lnTo>
                  <a:pt x="844232" y="347446"/>
                </a:lnTo>
                <a:lnTo>
                  <a:pt x="918895" y="257543"/>
                </a:lnTo>
                <a:lnTo>
                  <a:pt x="950899" y="211823"/>
                </a:lnTo>
                <a:lnTo>
                  <a:pt x="988999" y="167627"/>
                </a:lnTo>
                <a:lnTo>
                  <a:pt x="1019467" y="140969"/>
                </a:lnTo>
                <a:lnTo>
                  <a:pt x="1019467" y="121919"/>
                </a:lnTo>
                <a:lnTo>
                  <a:pt x="1024654" y="133592"/>
                </a:lnTo>
                <a:lnTo>
                  <a:pt x="1069759" y="115823"/>
                </a:lnTo>
                <a:lnTo>
                  <a:pt x="1107859" y="110568"/>
                </a:lnTo>
                <a:lnTo>
                  <a:pt x="1107859" y="109727"/>
                </a:lnTo>
                <a:lnTo>
                  <a:pt x="1113955" y="96011"/>
                </a:lnTo>
                <a:lnTo>
                  <a:pt x="1113955" y="109727"/>
                </a:lnTo>
                <a:lnTo>
                  <a:pt x="1164247" y="109727"/>
                </a:lnTo>
                <a:lnTo>
                  <a:pt x="1220622" y="121919"/>
                </a:lnTo>
                <a:lnTo>
                  <a:pt x="1278534" y="135635"/>
                </a:lnTo>
                <a:lnTo>
                  <a:pt x="1397393" y="167627"/>
                </a:lnTo>
                <a:lnTo>
                  <a:pt x="1447685" y="173723"/>
                </a:lnTo>
                <a:lnTo>
                  <a:pt x="1447685" y="147815"/>
                </a:lnTo>
                <a:lnTo>
                  <a:pt x="1453781" y="147815"/>
                </a:lnTo>
                <a:close/>
              </a:path>
              <a:path w="1781810" h="599439">
                <a:moveTo>
                  <a:pt x="792416" y="373354"/>
                </a:moveTo>
                <a:lnTo>
                  <a:pt x="792416" y="361162"/>
                </a:lnTo>
                <a:lnTo>
                  <a:pt x="787396" y="363314"/>
                </a:lnTo>
                <a:lnTo>
                  <a:pt x="792416" y="373354"/>
                </a:lnTo>
                <a:close/>
              </a:path>
              <a:path w="1781810" h="599439">
                <a:moveTo>
                  <a:pt x="1024654" y="133592"/>
                </a:moveTo>
                <a:lnTo>
                  <a:pt x="1019467" y="121919"/>
                </a:lnTo>
                <a:lnTo>
                  <a:pt x="1019467" y="135635"/>
                </a:lnTo>
                <a:lnTo>
                  <a:pt x="1024654" y="133592"/>
                </a:lnTo>
                <a:close/>
              </a:path>
              <a:path w="1781810" h="599439">
                <a:moveTo>
                  <a:pt x="1025563" y="135635"/>
                </a:moveTo>
                <a:lnTo>
                  <a:pt x="1024654" y="133592"/>
                </a:lnTo>
                <a:lnTo>
                  <a:pt x="1019467" y="135635"/>
                </a:lnTo>
                <a:lnTo>
                  <a:pt x="1019467" y="140969"/>
                </a:lnTo>
                <a:lnTo>
                  <a:pt x="1025563" y="135635"/>
                </a:lnTo>
                <a:close/>
              </a:path>
              <a:path w="1781810" h="599439">
                <a:moveTo>
                  <a:pt x="1113955" y="109727"/>
                </a:moveTo>
                <a:lnTo>
                  <a:pt x="1113955" y="96011"/>
                </a:lnTo>
                <a:lnTo>
                  <a:pt x="1107859" y="109727"/>
                </a:lnTo>
                <a:lnTo>
                  <a:pt x="1113955" y="109727"/>
                </a:lnTo>
                <a:close/>
              </a:path>
              <a:path w="1781810" h="599439">
                <a:moveTo>
                  <a:pt x="1113955" y="109727"/>
                </a:moveTo>
                <a:lnTo>
                  <a:pt x="1107859" y="109727"/>
                </a:lnTo>
                <a:lnTo>
                  <a:pt x="1107859" y="110568"/>
                </a:lnTo>
                <a:lnTo>
                  <a:pt x="1113955" y="109727"/>
                </a:lnTo>
                <a:close/>
              </a:path>
              <a:path w="1781810" h="599439">
                <a:moveTo>
                  <a:pt x="1453781" y="147815"/>
                </a:moveTo>
                <a:lnTo>
                  <a:pt x="1447685" y="147815"/>
                </a:lnTo>
                <a:lnTo>
                  <a:pt x="1447685" y="160007"/>
                </a:lnTo>
                <a:lnTo>
                  <a:pt x="1453781" y="147815"/>
                </a:lnTo>
                <a:close/>
              </a:path>
              <a:path w="1781810" h="599439">
                <a:moveTo>
                  <a:pt x="1643331" y="91113"/>
                </a:moveTo>
                <a:lnTo>
                  <a:pt x="1642732" y="89915"/>
                </a:lnTo>
                <a:lnTo>
                  <a:pt x="1574164" y="128015"/>
                </a:lnTo>
                <a:lnTo>
                  <a:pt x="1497964" y="147815"/>
                </a:lnTo>
                <a:lnTo>
                  <a:pt x="1453781" y="147815"/>
                </a:lnTo>
                <a:lnTo>
                  <a:pt x="1447685" y="160007"/>
                </a:lnTo>
                <a:lnTo>
                  <a:pt x="1447685" y="173723"/>
                </a:lnTo>
                <a:lnTo>
                  <a:pt x="1497964" y="173723"/>
                </a:lnTo>
                <a:lnTo>
                  <a:pt x="1497964" y="160007"/>
                </a:lnTo>
                <a:lnTo>
                  <a:pt x="1503471" y="172397"/>
                </a:lnTo>
                <a:lnTo>
                  <a:pt x="1580261" y="153911"/>
                </a:lnTo>
                <a:lnTo>
                  <a:pt x="1636636" y="122596"/>
                </a:lnTo>
                <a:lnTo>
                  <a:pt x="1636636" y="96011"/>
                </a:lnTo>
                <a:lnTo>
                  <a:pt x="1643331" y="91113"/>
                </a:lnTo>
                <a:close/>
              </a:path>
              <a:path w="1781810" h="599439">
                <a:moveTo>
                  <a:pt x="1503471" y="172397"/>
                </a:moveTo>
                <a:lnTo>
                  <a:pt x="1497964" y="160007"/>
                </a:lnTo>
                <a:lnTo>
                  <a:pt x="1497964" y="173723"/>
                </a:lnTo>
                <a:lnTo>
                  <a:pt x="1503471" y="172397"/>
                </a:lnTo>
                <a:close/>
              </a:path>
              <a:path w="1781810" h="599439">
                <a:moveTo>
                  <a:pt x="1504061" y="173723"/>
                </a:moveTo>
                <a:lnTo>
                  <a:pt x="1503471" y="172397"/>
                </a:lnTo>
                <a:lnTo>
                  <a:pt x="1497964" y="173723"/>
                </a:lnTo>
                <a:lnTo>
                  <a:pt x="1504061" y="173723"/>
                </a:lnTo>
                <a:close/>
              </a:path>
              <a:path w="1781810" h="599439">
                <a:moveTo>
                  <a:pt x="1648828" y="102107"/>
                </a:moveTo>
                <a:lnTo>
                  <a:pt x="1643331" y="91113"/>
                </a:lnTo>
                <a:lnTo>
                  <a:pt x="1636636" y="96011"/>
                </a:lnTo>
                <a:lnTo>
                  <a:pt x="1648828" y="102107"/>
                </a:lnTo>
                <a:close/>
              </a:path>
              <a:path w="1781810" h="599439">
                <a:moveTo>
                  <a:pt x="1648828" y="115823"/>
                </a:moveTo>
                <a:lnTo>
                  <a:pt x="1648828" y="102107"/>
                </a:lnTo>
                <a:lnTo>
                  <a:pt x="1636636" y="96011"/>
                </a:lnTo>
                <a:lnTo>
                  <a:pt x="1636636" y="122596"/>
                </a:lnTo>
                <a:lnTo>
                  <a:pt x="1648828" y="115823"/>
                </a:lnTo>
                <a:close/>
              </a:path>
              <a:path w="1781810" h="599439">
                <a:moveTo>
                  <a:pt x="1781403" y="18287"/>
                </a:moveTo>
                <a:lnTo>
                  <a:pt x="1763128" y="0"/>
                </a:lnTo>
                <a:lnTo>
                  <a:pt x="1699120" y="50291"/>
                </a:lnTo>
                <a:lnTo>
                  <a:pt x="1643331" y="91113"/>
                </a:lnTo>
                <a:lnTo>
                  <a:pt x="1648828" y="102107"/>
                </a:lnTo>
                <a:lnTo>
                  <a:pt x="1648828" y="115823"/>
                </a:lnTo>
                <a:lnTo>
                  <a:pt x="1654924" y="115823"/>
                </a:lnTo>
                <a:lnTo>
                  <a:pt x="1718932" y="70103"/>
                </a:lnTo>
                <a:lnTo>
                  <a:pt x="1781403" y="182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1765" y="5611254"/>
            <a:ext cx="163079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561" y="0"/>
                </a:lnTo>
              </a:path>
            </a:pathLst>
          </a:custGeom>
          <a:ln w="12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65476" y="5583011"/>
            <a:ext cx="57150" cy="62193"/>
          </a:xfrm>
          <a:custGeom>
            <a:avLst/>
            <a:gdLst/>
            <a:ahLst/>
            <a:cxnLst/>
            <a:rect l="l" t="t" r="r" b="b"/>
            <a:pathLst>
              <a:path w="62864" h="70485">
                <a:moveTo>
                  <a:pt x="0" y="70099"/>
                </a:moveTo>
                <a:lnTo>
                  <a:pt x="62480" y="32008"/>
                </a:lnTo>
                <a:lnTo>
                  <a:pt x="0" y="0"/>
                </a:lnTo>
              </a:path>
            </a:pathLst>
          </a:custGeom>
          <a:ln w="1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2120" y="5320825"/>
            <a:ext cx="5773" cy="290793"/>
          </a:xfrm>
          <a:custGeom>
            <a:avLst/>
            <a:gdLst/>
            <a:ahLst/>
            <a:cxnLst/>
            <a:rect l="l" t="t" r="r" b="b"/>
            <a:pathLst>
              <a:path w="6350" h="329564">
                <a:moveTo>
                  <a:pt x="0" y="329152"/>
                </a:moveTo>
                <a:lnTo>
                  <a:pt x="6095" y="0"/>
                </a:lnTo>
              </a:path>
            </a:pathLst>
          </a:custGeom>
          <a:ln w="1257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8622" y="5292773"/>
            <a:ext cx="58177" cy="564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15671" y="5201159"/>
            <a:ext cx="0" cy="410135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464773"/>
                </a:moveTo>
                <a:lnTo>
                  <a:pt x="0" y="0"/>
                </a:lnTo>
              </a:path>
            </a:pathLst>
          </a:custGeom>
          <a:ln w="1257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6639" y="5173106"/>
            <a:ext cx="57150" cy="56590"/>
          </a:xfrm>
          <a:custGeom>
            <a:avLst/>
            <a:gdLst/>
            <a:ahLst/>
            <a:cxnLst/>
            <a:rect l="l" t="t" r="r" b="b"/>
            <a:pathLst>
              <a:path w="62864" h="64135">
                <a:moveTo>
                  <a:pt x="62484" y="32003"/>
                </a:moveTo>
                <a:lnTo>
                  <a:pt x="60078" y="19288"/>
                </a:lnTo>
                <a:lnTo>
                  <a:pt x="53530" y="9144"/>
                </a:lnTo>
                <a:lnTo>
                  <a:pt x="43838" y="2428"/>
                </a:lnTo>
                <a:lnTo>
                  <a:pt x="32004" y="0"/>
                </a:lnTo>
                <a:lnTo>
                  <a:pt x="19288" y="2428"/>
                </a:lnTo>
                <a:lnTo>
                  <a:pt x="9143" y="9144"/>
                </a:lnTo>
                <a:lnTo>
                  <a:pt x="2428" y="19288"/>
                </a:lnTo>
                <a:lnTo>
                  <a:pt x="0" y="32003"/>
                </a:lnTo>
                <a:lnTo>
                  <a:pt x="2428" y="44719"/>
                </a:lnTo>
                <a:lnTo>
                  <a:pt x="9143" y="54864"/>
                </a:lnTo>
                <a:lnTo>
                  <a:pt x="19288" y="61579"/>
                </a:lnTo>
                <a:lnTo>
                  <a:pt x="32004" y="64008"/>
                </a:lnTo>
                <a:lnTo>
                  <a:pt x="43838" y="61579"/>
                </a:lnTo>
                <a:lnTo>
                  <a:pt x="53530" y="54863"/>
                </a:lnTo>
                <a:lnTo>
                  <a:pt x="60078" y="44719"/>
                </a:lnTo>
                <a:lnTo>
                  <a:pt x="62484" y="320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95863" y="4979312"/>
            <a:ext cx="0" cy="632012"/>
          </a:xfrm>
          <a:custGeom>
            <a:avLst/>
            <a:gdLst/>
            <a:ahLst/>
            <a:cxnLst/>
            <a:rect l="l" t="t" r="r" b="b"/>
            <a:pathLst>
              <a:path h="716279">
                <a:moveTo>
                  <a:pt x="0" y="716200"/>
                </a:moveTo>
                <a:lnTo>
                  <a:pt x="0" y="0"/>
                </a:lnTo>
              </a:path>
            </a:pathLst>
          </a:custGeom>
          <a:ln w="1257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8225" y="4951251"/>
            <a:ext cx="57150" cy="56590"/>
          </a:xfrm>
          <a:custGeom>
            <a:avLst/>
            <a:gdLst/>
            <a:ahLst/>
            <a:cxnLst/>
            <a:rect l="l" t="t" r="r" b="b"/>
            <a:pathLst>
              <a:path w="62864" h="64135">
                <a:moveTo>
                  <a:pt x="62484" y="32003"/>
                </a:moveTo>
                <a:lnTo>
                  <a:pt x="60055" y="19288"/>
                </a:lnTo>
                <a:lnTo>
                  <a:pt x="53339" y="9144"/>
                </a:lnTo>
                <a:lnTo>
                  <a:pt x="43195" y="2428"/>
                </a:lnTo>
                <a:lnTo>
                  <a:pt x="30480" y="0"/>
                </a:lnTo>
                <a:lnTo>
                  <a:pt x="18645" y="2428"/>
                </a:lnTo>
                <a:lnTo>
                  <a:pt x="8953" y="9144"/>
                </a:lnTo>
                <a:lnTo>
                  <a:pt x="2405" y="19288"/>
                </a:lnTo>
                <a:lnTo>
                  <a:pt x="0" y="32003"/>
                </a:lnTo>
                <a:lnTo>
                  <a:pt x="2405" y="44074"/>
                </a:lnTo>
                <a:lnTo>
                  <a:pt x="8953" y="54286"/>
                </a:lnTo>
                <a:lnTo>
                  <a:pt x="18645" y="61354"/>
                </a:lnTo>
                <a:lnTo>
                  <a:pt x="30480" y="63995"/>
                </a:lnTo>
                <a:lnTo>
                  <a:pt x="43195" y="61354"/>
                </a:lnTo>
                <a:lnTo>
                  <a:pt x="53339" y="54286"/>
                </a:lnTo>
                <a:lnTo>
                  <a:pt x="60055" y="44074"/>
                </a:lnTo>
                <a:lnTo>
                  <a:pt x="62484" y="320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59233" y="5183684"/>
            <a:ext cx="0" cy="428065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484578"/>
                </a:moveTo>
                <a:lnTo>
                  <a:pt x="0" y="0"/>
                </a:lnTo>
              </a:path>
            </a:pathLst>
          </a:custGeom>
          <a:ln w="1257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30209" y="5155625"/>
            <a:ext cx="57150" cy="56590"/>
          </a:xfrm>
          <a:custGeom>
            <a:avLst/>
            <a:gdLst/>
            <a:ahLst/>
            <a:cxnLst/>
            <a:rect l="l" t="t" r="r" b="b"/>
            <a:pathLst>
              <a:path w="62864" h="64135">
                <a:moveTo>
                  <a:pt x="62471" y="32003"/>
                </a:moveTo>
                <a:lnTo>
                  <a:pt x="60044" y="19931"/>
                </a:lnTo>
                <a:lnTo>
                  <a:pt x="53333" y="9715"/>
                </a:lnTo>
                <a:lnTo>
                  <a:pt x="43193" y="2643"/>
                </a:lnTo>
                <a:lnTo>
                  <a:pt x="30479" y="0"/>
                </a:lnTo>
                <a:lnTo>
                  <a:pt x="18645" y="2643"/>
                </a:lnTo>
                <a:lnTo>
                  <a:pt x="8953" y="9715"/>
                </a:lnTo>
                <a:lnTo>
                  <a:pt x="2405" y="19931"/>
                </a:lnTo>
                <a:lnTo>
                  <a:pt x="0" y="32003"/>
                </a:lnTo>
                <a:lnTo>
                  <a:pt x="2428" y="44719"/>
                </a:lnTo>
                <a:lnTo>
                  <a:pt x="9144" y="54864"/>
                </a:lnTo>
                <a:lnTo>
                  <a:pt x="19288" y="61579"/>
                </a:lnTo>
                <a:lnTo>
                  <a:pt x="32004" y="64008"/>
                </a:lnTo>
                <a:lnTo>
                  <a:pt x="43836" y="61579"/>
                </a:lnTo>
                <a:lnTo>
                  <a:pt x="53524" y="54863"/>
                </a:lnTo>
                <a:lnTo>
                  <a:pt x="60068" y="44719"/>
                </a:lnTo>
                <a:lnTo>
                  <a:pt x="62471" y="320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39413" y="5007544"/>
            <a:ext cx="0" cy="603997"/>
          </a:xfrm>
          <a:custGeom>
            <a:avLst/>
            <a:gdLst/>
            <a:ahLst/>
            <a:cxnLst/>
            <a:rect l="l" t="t" r="r" b="b"/>
            <a:pathLst>
              <a:path h="684529">
                <a:moveTo>
                  <a:pt x="0" y="684204"/>
                </a:moveTo>
                <a:lnTo>
                  <a:pt x="0" y="0"/>
                </a:lnTo>
              </a:path>
            </a:pathLst>
          </a:custGeom>
          <a:ln w="1257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10409" y="4979491"/>
            <a:ext cx="58188" cy="56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20470" y="5218645"/>
            <a:ext cx="338282" cy="329453"/>
          </a:xfrm>
          <a:custGeom>
            <a:avLst/>
            <a:gdLst/>
            <a:ahLst/>
            <a:cxnLst/>
            <a:rect l="l" t="t" r="r" b="b"/>
            <a:pathLst>
              <a:path w="372110" h="373379">
                <a:moveTo>
                  <a:pt x="185911" y="373339"/>
                </a:moveTo>
                <a:lnTo>
                  <a:pt x="136689" y="366650"/>
                </a:lnTo>
                <a:lnTo>
                  <a:pt x="92335" y="347770"/>
                </a:lnTo>
                <a:lnTo>
                  <a:pt x="54668" y="318476"/>
                </a:lnTo>
                <a:lnTo>
                  <a:pt x="25510" y="280548"/>
                </a:lnTo>
                <a:lnTo>
                  <a:pt x="6681" y="235765"/>
                </a:lnTo>
                <a:lnTo>
                  <a:pt x="0" y="185904"/>
                </a:lnTo>
                <a:lnTo>
                  <a:pt x="6681" y="136683"/>
                </a:lnTo>
                <a:lnTo>
                  <a:pt x="25510" y="92331"/>
                </a:lnTo>
                <a:lnTo>
                  <a:pt x="54668" y="54666"/>
                </a:lnTo>
                <a:lnTo>
                  <a:pt x="92335" y="25509"/>
                </a:lnTo>
                <a:lnTo>
                  <a:pt x="136689" y="6680"/>
                </a:lnTo>
                <a:lnTo>
                  <a:pt x="185911" y="0"/>
                </a:lnTo>
                <a:lnTo>
                  <a:pt x="235132" y="6680"/>
                </a:lnTo>
                <a:lnTo>
                  <a:pt x="279484" y="25509"/>
                </a:lnTo>
                <a:lnTo>
                  <a:pt x="317147" y="54666"/>
                </a:lnTo>
                <a:lnTo>
                  <a:pt x="346302" y="92331"/>
                </a:lnTo>
                <a:lnTo>
                  <a:pt x="365130" y="136683"/>
                </a:lnTo>
                <a:lnTo>
                  <a:pt x="371810" y="185904"/>
                </a:lnTo>
                <a:lnTo>
                  <a:pt x="365130" y="235765"/>
                </a:lnTo>
                <a:lnTo>
                  <a:pt x="346302" y="280548"/>
                </a:lnTo>
                <a:lnTo>
                  <a:pt x="317147" y="318476"/>
                </a:lnTo>
                <a:lnTo>
                  <a:pt x="279484" y="347770"/>
                </a:lnTo>
                <a:lnTo>
                  <a:pt x="235132" y="366650"/>
                </a:lnTo>
                <a:lnTo>
                  <a:pt x="185911" y="3733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20470" y="5218645"/>
            <a:ext cx="338282" cy="329453"/>
          </a:xfrm>
          <a:custGeom>
            <a:avLst/>
            <a:gdLst/>
            <a:ahLst/>
            <a:cxnLst/>
            <a:rect l="l" t="t" r="r" b="b"/>
            <a:pathLst>
              <a:path w="372110" h="373379">
                <a:moveTo>
                  <a:pt x="371810" y="185904"/>
                </a:moveTo>
                <a:lnTo>
                  <a:pt x="365130" y="136683"/>
                </a:lnTo>
                <a:lnTo>
                  <a:pt x="346302" y="92331"/>
                </a:lnTo>
                <a:lnTo>
                  <a:pt x="317147" y="54666"/>
                </a:lnTo>
                <a:lnTo>
                  <a:pt x="279484" y="25509"/>
                </a:lnTo>
                <a:lnTo>
                  <a:pt x="235132" y="6680"/>
                </a:lnTo>
                <a:lnTo>
                  <a:pt x="185911" y="0"/>
                </a:lnTo>
                <a:lnTo>
                  <a:pt x="136689" y="6680"/>
                </a:lnTo>
                <a:lnTo>
                  <a:pt x="92335" y="25509"/>
                </a:lnTo>
                <a:lnTo>
                  <a:pt x="54668" y="54666"/>
                </a:lnTo>
                <a:lnTo>
                  <a:pt x="25510" y="92331"/>
                </a:lnTo>
                <a:lnTo>
                  <a:pt x="6681" y="136683"/>
                </a:lnTo>
                <a:lnTo>
                  <a:pt x="0" y="185904"/>
                </a:lnTo>
                <a:lnTo>
                  <a:pt x="6681" y="235765"/>
                </a:lnTo>
                <a:lnTo>
                  <a:pt x="25510" y="280548"/>
                </a:lnTo>
                <a:lnTo>
                  <a:pt x="54668" y="318476"/>
                </a:lnTo>
                <a:lnTo>
                  <a:pt x="92335" y="347770"/>
                </a:lnTo>
                <a:lnTo>
                  <a:pt x="136689" y="366650"/>
                </a:lnTo>
                <a:lnTo>
                  <a:pt x="185911" y="373339"/>
                </a:lnTo>
                <a:lnTo>
                  <a:pt x="235132" y="366650"/>
                </a:lnTo>
                <a:lnTo>
                  <a:pt x="279484" y="347770"/>
                </a:lnTo>
                <a:lnTo>
                  <a:pt x="317147" y="318476"/>
                </a:lnTo>
                <a:lnTo>
                  <a:pt x="346302" y="280548"/>
                </a:lnTo>
                <a:lnTo>
                  <a:pt x="365130" y="235765"/>
                </a:lnTo>
                <a:lnTo>
                  <a:pt x="371810" y="185904"/>
                </a:lnTo>
                <a:close/>
              </a:path>
            </a:pathLst>
          </a:custGeom>
          <a:ln w="127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44025" y="5241498"/>
            <a:ext cx="290945" cy="284069"/>
          </a:xfrm>
          <a:custGeom>
            <a:avLst/>
            <a:gdLst/>
            <a:ahLst/>
            <a:cxnLst/>
            <a:rect l="l" t="t" r="r" b="b"/>
            <a:pathLst>
              <a:path w="320039" h="321945">
                <a:moveTo>
                  <a:pt x="320002" y="160004"/>
                </a:moveTo>
                <a:lnTo>
                  <a:pt x="311846" y="109423"/>
                </a:lnTo>
                <a:lnTo>
                  <a:pt x="289135" y="65499"/>
                </a:lnTo>
                <a:lnTo>
                  <a:pt x="254501" y="30866"/>
                </a:lnTo>
                <a:lnTo>
                  <a:pt x="210578" y="8155"/>
                </a:lnTo>
                <a:lnTo>
                  <a:pt x="160001" y="0"/>
                </a:lnTo>
                <a:lnTo>
                  <a:pt x="109419" y="8155"/>
                </a:lnTo>
                <a:lnTo>
                  <a:pt x="65496" y="30866"/>
                </a:lnTo>
                <a:lnTo>
                  <a:pt x="30863" y="65499"/>
                </a:lnTo>
                <a:lnTo>
                  <a:pt x="8154" y="109423"/>
                </a:lnTo>
                <a:lnTo>
                  <a:pt x="0" y="160004"/>
                </a:lnTo>
                <a:lnTo>
                  <a:pt x="5713" y="203185"/>
                </a:lnTo>
                <a:lnTo>
                  <a:pt x="21839" y="241837"/>
                </a:lnTo>
                <a:lnTo>
                  <a:pt x="46854" y="274479"/>
                </a:lnTo>
                <a:lnTo>
                  <a:pt x="79234" y="299628"/>
                </a:lnTo>
                <a:lnTo>
                  <a:pt x="117458" y="315804"/>
                </a:lnTo>
                <a:lnTo>
                  <a:pt x="160001" y="321526"/>
                </a:lnTo>
                <a:lnTo>
                  <a:pt x="202540" y="315804"/>
                </a:lnTo>
                <a:lnTo>
                  <a:pt x="240762" y="299628"/>
                </a:lnTo>
                <a:lnTo>
                  <a:pt x="273143" y="274479"/>
                </a:lnTo>
                <a:lnTo>
                  <a:pt x="298160" y="241837"/>
                </a:lnTo>
                <a:lnTo>
                  <a:pt x="314287" y="203185"/>
                </a:lnTo>
                <a:lnTo>
                  <a:pt x="320002" y="160004"/>
                </a:lnTo>
                <a:close/>
              </a:path>
            </a:pathLst>
          </a:custGeom>
          <a:ln w="127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24480" y="5303531"/>
            <a:ext cx="73891" cy="86285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80759" y="89915"/>
                </a:moveTo>
                <a:lnTo>
                  <a:pt x="18275" y="0"/>
                </a:lnTo>
                <a:lnTo>
                  <a:pt x="0" y="6096"/>
                </a:lnTo>
                <a:lnTo>
                  <a:pt x="62471" y="97536"/>
                </a:lnTo>
                <a:lnTo>
                  <a:pt x="80759" y="899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92356" y="5292773"/>
            <a:ext cx="131618" cy="102534"/>
          </a:xfrm>
          <a:custGeom>
            <a:avLst/>
            <a:gdLst/>
            <a:ahLst/>
            <a:cxnLst/>
            <a:rect l="l" t="t" r="r" b="b"/>
            <a:pathLst>
              <a:path w="144779" h="116204">
                <a:moveTo>
                  <a:pt x="144767" y="18287"/>
                </a:moveTo>
                <a:lnTo>
                  <a:pt x="138671" y="0"/>
                </a:lnTo>
                <a:lnTo>
                  <a:pt x="0" y="96011"/>
                </a:lnTo>
                <a:lnTo>
                  <a:pt x="6095" y="115823"/>
                </a:lnTo>
                <a:lnTo>
                  <a:pt x="144767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86710" y="5509061"/>
            <a:ext cx="0" cy="39221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9"/>
                </a:lnTo>
              </a:path>
            </a:pathLst>
          </a:custGeom>
          <a:ln w="125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86710" y="5218645"/>
            <a:ext cx="0" cy="39221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87"/>
                </a:lnTo>
              </a:path>
            </a:pathLst>
          </a:custGeom>
          <a:ln w="125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20470" y="5382678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12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8313" y="5382678"/>
            <a:ext cx="40409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182" y="0"/>
                </a:lnTo>
              </a:path>
            </a:pathLst>
          </a:custGeom>
          <a:ln w="12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75628" y="5371921"/>
            <a:ext cx="27709" cy="28574"/>
          </a:xfrm>
          <a:custGeom>
            <a:avLst/>
            <a:gdLst/>
            <a:ahLst/>
            <a:cxnLst/>
            <a:rect l="l" t="t" r="r" b="b"/>
            <a:pathLst>
              <a:path w="30479" h="32385">
                <a:moveTo>
                  <a:pt x="24380" y="31995"/>
                </a:moveTo>
                <a:lnTo>
                  <a:pt x="6095" y="31995"/>
                </a:lnTo>
                <a:lnTo>
                  <a:pt x="0" y="24382"/>
                </a:lnTo>
                <a:lnTo>
                  <a:pt x="0" y="7613"/>
                </a:lnTo>
                <a:lnTo>
                  <a:pt x="6095" y="0"/>
                </a:lnTo>
                <a:lnTo>
                  <a:pt x="24380" y="0"/>
                </a:lnTo>
                <a:lnTo>
                  <a:pt x="30475" y="7613"/>
                </a:lnTo>
                <a:lnTo>
                  <a:pt x="30475" y="24382"/>
                </a:lnTo>
                <a:lnTo>
                  <a:pt x="24380" y="31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75627" y="5371921"/>
            <a:ext cx="27709" cy="28574"/>
          </a:xfrm>
          <a:custGeom>
            <a:avLst/>
            <a:gdLst/>
            <a:ahLst/>
            <a:cxnLst/>
            <a:rect l="l" t="t" r="r" b="b"/>
            <a:pathLst>
              <a:path w="30479" h="32385">
                <a:moveTo>
                  <a:pt x="30475" y="16756"/>
                </a:moveTo>
                <a:lnTo>
                  <a:pt x="30475" y="7613"/>
                </a:lnTo>
                <a:lnTo>
                  <a:pt x="24380" y="0"/>
                </a:lnTo>
                <a:lnTo>
                  <a:pt x="15237" y="0"/>
                </a:lnTo>
                <a:lnTo>
                  <a:pt x="6095" y="0"/>
                </a:lnTo>
                <a:lnTo>
                  <a:pt x="0" y="7613"/>
                </a:lnTo>
                <a:lnTo>
                  <a:pt x="0" y="16756"/>
                </a:lnTo>
                <a:lnTo>
                  <a:pt x="0" y="24382"/>
                </a:lnTo>
                <a:lnTo>
                  <a:pt x="6095" y="31995"/>
                </a:lnTo>
                <a:lnTo>
                  <a:pt x="15237" y="31995"/>
                </a:lnTo>
                <a:lnTo>
                  <a:pt x="24380" y="31995"/>
                </a:lnTo>
                <a:lnTo>
                  <a:pt x="30475" y="24382"/>
                </a:lnTo>
                <a:lnTo>
                  <a:pt x="30475" y="16756"/>
                </a:lnTo>
                <a:close/>
              </a:path>
            </a:pathLst>
          </a:custGeom>
          <a:ln w="127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75114" y="5389395"/>
            <a:ext cx="647123" cy="0"/>
          </a:xfrm>
          <a:custGeom>
            <a:avLst/>
            <a:gdLst/>
            <a:ahLst/>
            <a:cxnLst/>
            <a:rect l="l" t="t" r="r" b="b"/>
            <a:pathLst>
              <a:path w="711835">
                <a:moveTo>
                  <a:pt x="0" y="0"/>
                </a:moveTo>
                <a:lnTo>
                  <a:pt x="711628" y="0"/>
                </a:lnTo>
              </a:path>
            </a:pathLst>
          </a:custGeom>
          <a:ln w="12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11092" y="5343872"/>
            <a:ext cx="91786" cy="96931"/>
          </a:xfrm>
          <a:custGeom>
            <a:avLst/>
            <a:gdLst/>
            <a:ahLst/>
            <a:cxnLst/>
            <a:rect l="l" t="t" r="r" b="b"/>
            <a:pathLst>
              <a:path w="100964" h="109854">
                <a:moveTo>
                  <a:pt x="100571" y="51816"/>
                </a:moveTo>
                <a:lnTo>
                  <a:pt x="0" y="0"/>
                </a:lnTo>
                <a:lnTo>
                  <a:pt x="0" y="109715"/>
                </a:lnTo>
                <a:lnTo>
                  <a:pt x="100571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13701" y="5377299"/>
            <a:ext cx="579582" cy="12326"/>
          </a:xfrm>
          <a:custGeom>
            <a:avLst/>
            <a:gdLst/>
            <a:ahLst/>
            <a:cxnLst/>
            <a:rect l="l" t="t" r="r" b="b"/>
            <a:pathLst>
              <a:path w="637539" h="13970">
                <a:moveTo>
                  <a:pt x="636970" y="13708"/>
                </a:moveTo>
                <a:lnTo>
                  <a:pt x="0" y="0"/>
                </a:lnTo>
              </a:path>
            </a:pathLst>
          </a:custGeom>
          <a:ln w="12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34830" y="5326391"/>
            <a:ext cx="91786" cy="96931"/>
          </a:xfrm>
          <a:custGeom>
            <a:avLst/>
            <a:gdLst/>
            <a:ahLst/>
            <a:cxnLst/>
            <a:rect l="l" t="t" r="r" b="b"/>
            <a:pathLst>
              <a:path w="100964" h="109854">
                <a:moveTo>
                  <a:pt x="100584" y="109715"/>
                </a:moveTo>
                <a:lnTo>
                  <a:pt x="100584" y="0"/>
                </a:lnTo>
                <a:lnTo>
                  <a:pt x="0" y="57911"/>
                </a:lnTo>
                <a:lnTo>
                  <a:pt x="100584" y="109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93960" y="4990248"/>
            <a:ext cx="1367559" cy="575982"/>
          </a:xfrm>
          <a:custGeom>
            <a:avLst/>
            <a:gdLst/>
            <a:ahLst/>
            <a:cxnLst/>
            <a:rect l="l" t="t" r="r" b="b"/>
            <a:pathLst>
              <a:path w="1504315" h="652779">
                <a:moveTo>
                  <a:pt x="82283" y="626300"/>
                </a:moveTo>
                <a:lnTo>
                  <a:pt x="0" y="626300"/>
                </a:lnTo>
                <a:lnTo>
                  <a:pt x="0" y="652208"/>
                </a:lnTo>
                <a:lnTo>
                  <a:pt x="70091" y="652208"/>
                </a:lnTo>
                <a:lnTo>
                  <a:pt x="70091" y="640016"/>
                </a:lnTo>
                <a:lnTo>
                  <a:pt x="76187" y="632396"/>
                </a:lnTo>
                <a:lnTo>
                  <a:pt x="82283" y="626300"/>
                </a:lnTo>
                <a:close/>
              </a:path>
              <a:path w="1504315" h="652779">
                <a:moveTo>
                  <a:pt x="504405" y="310870"/>
                </a:moveTo>
                <a:lnTo>
                  <a:pt x="504405" y="31991"/>
                </a:lnTo>
                <a:lnTo>
                  <a:pt x="496785" y="25895"/>
                </a:lnTo>
                <a:lnTo>
                  <a:pt x="490689" y="19799"/>
                </a:lnTo>
                <a:lnTo>
                  <a:pt x="82283" y="19799"/>
                </a:lnTo>
                <a:lnTo>
                  <a:pt x="70091" y="31991"/>
                </a:lnTo>
                <a:lnTo>
                  <a:pt x="70091" y="626300"/>
                </a:lnTo>
                <a:lnTo>
                  <a:pt x="82283" y="626300"/>
                </a:lnTo>
                <a:lnTo>
                  <a:pt x="82283" y="31991"/>
                </a:lnTo>
                <a:lnTo>
                  <a:pt x="94475" y="31991"/>
                </a:lnTo>
                <a:lnTo>
                  <a:pt x="94475" y="45707"/>
                </a:lnTo>
                <a:lnTo>
                  <a:pt x="478497" y="45707"/>
                </a:lnTo>
                <a:lnTo>
                  <a:pt x="478497" y="31991"/>
                </a:lnTo>
                <a:lnTo>
                  <a:pt x="490689" y="31991"/>
                </a:lnTo>
                <a:lnTo>
                  <a:pt x="490689" y="310870"/>
                </a:lnTo>
                <a:lnTo>
                  <a:pt x="504405" y="310870"/>
                </a:lnTo>
                <a:close/>
              </a:path>
              <a:path w="1504315" h="652779">
                <a:moveTo>
                  <a:pt x="82283" y="626300"/>
                </a:moveTo>
                <a:lnTo>
                  <a:pt x="76187" y="632396"/>
                </a:lnTo>
                <a:lnTo>
                  <a:pt x="70091" y="640016"/>
                </a:lnTo>
                <a:lnTo>
                  <a:pt x="82283" y="626300"/>
                </a:lnTo>
                <a:close/>
              </a:path>
              <a:path w="1504315" h="652779">
                <a:moveTo>
                  <a:pt x="82283" y="640016"/>
                </a:moveTo>
                <a:lnTo>
                  <a:pt x="82283" y="626300"/>
                </a:lnTo>
                <a:lnTo>
                  <a:pt x="70091" y="640016"/>
                </a:lnTo>
                <a:lnTo>
                  <a:pt x="82283" y="640016"/>
                </a:lnTo>
                <a:close/>
              </a:path>
              <a:path w="1504315" h="652779">
                <a:moveTo>
                  <a:pt x="94475" y="640016"/>
                </a:moveTo>
                <a:lnTo>
                  <a:pt x="94475" y="45707"/>
                </a:lnTo>
                <a:lnTo>
                  <a:pt x="82283" y="45707"/>
                </a:lnTo>
                <a:lnTo>
                  <a:pt x="82283" y="640016"/>
                </a:lnTo>
                <a:lnTo>
                  <a:pt x="70091" y="640016"/>
                </a:lnTo>
                <a:lnTo>
                  <a:pt x="70091" y="652208"/>
                </a:lnTo>
                <a:lnTo>
                  <a:pt x="82283" y="652208"/>
                </a:lnTo>
                <a:lnTo>
                  <a:pt x="94475" y="640016"/>
                </a:lnTo>
                <a:close/>
              </a:path>
              <a:path w="1504315" h="652779">
                <a:moveTo>
                  <a:pt x="94475" y="31991"/>
                </a:moveTo>
                <a:lnTo>
                  <a:pt x="82283" y="31991"/>
                </a:lnTo>
                <a:lnTo>
                  <a:pt x="82283" y="45707"/>
                </a:lnTo>
                <a:lnTo>
                  <a:pt x="94475" y="31991"/>
                </a:lnTo>
                <a:close/>
              </a:path>
              <a:path w="1504315" h="652779">
                <a:moveTo>
                  <a:pt x="94475" y="31991"/>
                </a:moveTo>
                <a:lnTo>
                  <a:pt x="82283" y="45707"/>
                </a:lnTo>
                <a:lnTo>
                  <a:pt x="88379" y="39611"/>
                </a:lnTo>
                <a:lnTo>
                  <a:pt x="94475" y="31991"/>
                </a:lnTo>
                <a:close/>
              </a:path>
              <a:path w="1504315" h="652779">
                <a:moveTo>
                  <a:pt x="94475" y="45707"/>
                </a:moveTo>
                <a:lnTo>
                  <a:pt x="94475" y="31991"/>
                </a:lnTo>
                <a:lnTo>
                  <a:pt x="88379" y="39611"/>
                </a:lnTo>
                <a:lnTo>
                  <a:pt x="82283" y="45707"/>
                </a:lnTo>
                <a:lnTo>
                  <a:pt x="94475" y="45707"/>
                </a:lnTo>
                <a:close/>
              </a:path>
              <a:path w="1504315" h="652779">
                <a:moveTo>
                  <a:pt x="490689" y="45707"/>
                </a:moveTo>
                <a:lnTo>
                  <a:pt x="490689" y="31991"/>
                </a:lnTo>
                <a:lnTo>
                  <a:pt x="478497" y="31991"/>
                </a:lnTo>
                <a:lnTo>
                  <a:pt x="490689" y="45707"/>
                </a:lnTo>
                <a:close/>
              </a:path>
              <a:path w="1504315" h="652779">
                <a:moveTo>
                  <a:pt x="490689" y="45707"/>
                </a:moveTo>
                <a:lnTo>
                  <a:pt x="478497" y="31991"/>
                </a:lnTo>
                <a:lnTo>
                  <a:pt x="484593" y="39611"/>
                </a:lnTo>
                <a:lnTo>
                  <a:pt x="490689" y="45707"/>
                </a:lnTo>
                <a:close/>
              </a:path>
              <a:path w="1504315" h="652779">
                <a:moveTo>
                  <a:pt x="490689" y="45707"/>
                </a:moveTo>
                <a:lnTo>
                  <a:pt x="484593" y="39611"/>
                </a:lnTo>
                <a:lnTo>
                  <a:pt x="478497" y="31991"/>
                </a:lnTo>
                <a:lnTo>
                  <a:pt x="478497" y="45707"/>
                </a:lnTo>
                <a:lnTo>
                  <a:pt x="490689" y="45707"/>
                </a:lnTo>
                <a:close/>
              </a:path>
              <a:path w="1504315" h="652779">
                <a:moveTo>
                  <a:pt x="504405" y="335241"/>
                </a:moveTo>
                <a:lnTo>
                  <a:pt x="504405" y="323049"/>
                </a:lnTo>
                <a:lnTo>
                  <a:pt x="490689" y="323049"/>
                </a:lnTo>
                <a:lnTo>
                  <a:pt x="490689" y="45707"/>
                </a:lnTo>
                <a:lnTo>
                  <a:pt x="478497" y="45707"/>
                </a:lnTo>
                <a:lnTo>
                  <a:pt x="478497" y="323049"/>
                </a:lnTo>
                <a:lnTo>
                  <a:pt x="490689" y="335241"/>
                </a:lnTo>
                <a:lnTo>
                  <a:pt x="504405" y="335241"/>
                </a:lnTo>
                <a:close/>
              </a:path>
              <a:path w="1504315" h="652779">
                <a:moveTo>
                  <a:pt x="931087" y="606501"/>
                </a:moveTo>
                <a:lnTo>
                  <a:pt x="931087" y="323049"/>
                </a:lnTo>
                <a:lnTo>
                  <a:pt x="918895" y="310870"/>
                </a:lnTo>
                <a:lnTo>
                  <a:pt x="490689" y="310870"/>
                </a:lnTo>
                <a:lnTo>
                  <a:pt x="504405" y="323049"/>
                </a:lnTo>
                <a:lnTo>
                  <a:pt x="504405" y="335241"/>
                </a:lnTo>
                <a:lnTo>
                  <a:pt x="906703" y="335241"/>
                </a:lnTo>
                <a:lnTo>
                  <a:pt x="906703" y="323049"/>
                </a:lnTo>
                <a:lnTo>
                  <a:pt x="918895" y="323049"/>
                </a:lnTo>
                <a:lnTo>
                  <a:pt x="918895" y="606501"/>
                </a:lnTo>
                <a:lnTo>
                  <a:pt x="931087" y="606501"/>
                </a:lnTo>
                <a:close/>
              </a:path>
              <a:path w="1504315" h="652779">
                <a:moveTo>
                  <a:pt x="504405" y="323049"/>
                </a:moveTo>
                <a:lnTo>
                  <a:pt x="490689" y="310870"/>
                </a:lnTo>
                <a:lnTo>
                  <a:pt x="496785" y="316953"/>
                </a:lnTo>
                <a:lnTo>
                  <a:pt x="504405" y="323049"/>
                </a:lnTo>
                <a:close/>
              </a:path>
              <a:path w="1504315" h="652779">
                <a:moveTo>
                  <a:pt x="504405" y="323049"/>
                </a:moveTo>
                <a:lnTo>
                  <a:pt x="496785" y="316953"/>
                </a:lnTo>
                <a:lnTo>
                  <a:pt x="490689" y="310870"/>
                </a:lnTo>
                <a:lnTo>
                  <a:pt x="490689" y="323049"/>
                </a:lnTo>
                <a:lnTo>
                  <a:pt x="504405" y="323049"/>
                </a:lnTo>
                <a:close/>
              </a:path>
              <a:path w="1504315" h="652779">
                <a:moveTo>
                  <a:pt x="918895" y="335241"/>
                </a:moveTo>
                <a:lnTo>
                  <a:pt x="918895" y="323049"/>
                </a:lnTo>
                <a:lnTo>
                  <a:pt x="906703" y="323049"/>
                </a:lnTo>
                <a:lnTo>
                  <a:pt x="918895" y="335241"/>
                </a:lnTo>
                <a:close/>
              </a:path>
              <a:path w="1504315" h="652779">
                <a:moveTo>
                  <a:pt x="918895" y="335241"/>
                </a:moveTo>
                <a:lnTo>
                  <a:pt x="906703" y="323049"/>
                </a:lnTo>
                <a:lnTo>
                  <a:pt x="906703" y="335241"/>
                </a:lnTo>
                <a:lnTo>
                  <a:pt x="918895" y="335241"/>
                </a:lnTo>
                <a:close/>
              </a:path>
              <a:path w="1504315" h="652779">
                <a:moveTo>
                  <a:pt x="931087" y="632396"/>
                </a:moveTo>
                <a:lnTo>
                  <a:pt x="931087" y="620204"/>
                </a:lnTo>
                <a:lnTo>
                  <a:pt x="918895" y="620204"/>
                </a:lnTo>
                <a:lnTo>
                  <a:pt x="918895" y="335241"/>
                </a:lnTo>
                <a:lnTo>
                  <a:pt x="906703" y="335241"/>
                </a:lnTo>
                <a:lnTo>
                  <a:pt x="906703" y="620204"/>
                </a:lnTo>
                <a:lnTo>
                  <a:pt x="918895" y="632396"/>
                </a:lnTo>
                <a:lnTo>
                  <a:pt x="931087" y="632396"/>
                </a:lnTo>
                <a:close/>
              </a:path>
              <a:path w="1504315" h="652779">
                <a:moveTo>
                  <a:pt x="1328813" y="606501"/>
                </a:moveTo>
                <a:lnTo>
                  <a:pt x="918895" y="606501"/>
                </a:lnTo>
                <a:lnTo>
                  <a:pt x="931087" y="620204"/>
                </a:lnTo>
                <a:lnTo>
                  <a:pt x="931087" y="632396"/>
                </a:lnTo>
                <a:lnTo>
                  <a:pt x="1315097" y="632396"/>
                </a:lnTo>
                <a:lnTo>
                  <a:pt x="1315097" y="620204"/>
                </a:lnTo>
                <a:lnTo>
                  <a:pt x="1328813" y="606501"/>
                </a:lnTo>
                <a:close/>
              </a:path>
              <a:path w="1504315" h="652779">
                <a:moveTo>
                  <a:pt x="931087" y="620204"/>
                </a:moveTo>
                <a:lnTo>
                  <a:pt x="918895" y="606501"/>
                </a:lnTo>
                <a:lnTo>
                  <a:pt x="924991" y="614121"/>
                </a:lnTo>
                <a:lnTo>
                  <a:pt x="931087" y="620204"/>
                </a:lnTo>
                <a:close/>
              </a:path>
              <a:path w="1504315" h="652779">
                <a:moveTo>
                  <a:pt x="931087" y="620204"/>
                </a:moveTo>
                <a:lnTo>
                  <a:pt x="924991" y="614121"/>
                </a:lnTo>
                <a:lnTo>
                  <a:pt x="918895" y="606501"/>
                </a:lnTo>
                <a:lnTo>
                  <a:pt x="918895" y="620204"/>
                </a:lnTo>
                <a:lnTo>
                  <a:pt x="931087" y="620204"/>
                </a:lnTo>
                <a:close/>
              </a:path>
              <a:path w="1504315" h="652779">
                <a:moveTo>
                  <a:pt x="1504060" y="25895"/>
                </a:moveTo>
                <a:lnTo>
                  <a:pt x="1504060" y="0"/>
                </a:lnTo>
                <a:lnTo>
                  <a:pt x="1328813" y="0"/>
                </a:lnTo>
                <a:lnTo>
                  <a:pt x="1322717" y="7619"/>
                </a:lnTo>
                <a:lnTo>
                  <a:pt x="1315097" y="13703"/>
                </a:lnTo>
                <a:lnTo>
                  <a:pt x="1315097" y="606501"/>
                </a:lnTo>
                <a:lnTo>
                  <a:pt x="1328813" y="606501"/>
                </a:lnTo>
                <a:lnTo>
                  <a:pt x="1328813" y="13703"/>
                </a:lnTo>
                <a:lnTo>
                  <a:pt x="1341005" y="13703"/>
                </a:lnTo>
                <a:lnTo>
                  <a:pt x="1341005" y="25895"/>
                </a:lnTo>
                <a:lnTo>
                  <a:pt x="1504060" y="25895"/>
                </a:lnTo>
                <a:close/>
              </a:path>
              <a:path w="1504315" h="652779">
                <a:moveTo>
                  <a:pt x="1328813" y="606501"/>
                </a:moveTo>
                <a:lnTo>
                  <a:pt x="1315097" y="620204"/>
                </a:lnTo>
                <a:lnTo>
                  <a:pt x="1322717" y="614121"/>
                </a:lnTo>
                <a:lnTo>
                  <a:pt x="1328813" y="606501"/>
                </a:lnTo>
                <a:close/>
              </a:path>
              <a:path w="1504315" h="652779">
                <a:moveTo>
                  <a:pt x="1328813" y="620204"/>
                </a:moveTo>
                <a:lnTo>
                  <a:pt x="1328813" y="606501"/>
                </a:lnTo>
                <a:lnTo>
                  <a:pt x="1322717" y="614121"/>
                </a:lnTo>
                <a:lnTo>
                  <a:pt x="1315097" y="620204"/>
                </a:lnTo>
                <a:lnTo>
                  <a:pt x="1328813" y="620204"/>
                </a:lnTo>
                <a:close/>
              </a:path>
              <a:path w="1504315" h="652779">
                <a:moveTo>
                  <a:pt x="1341005" y="620204"/>
                </a:moveTo>
                <a:lnTo>
                  <a:pt x="1341005" y="25895"/>
                </a:lnTo>
                <a:lnTo>
                  <a:pt x="1328813" y="25895"/>
                </a:lnTo>
                <a:lnTo>
                  <a:pt x="1328813" y="620204"/>
                </a:lnTo>
                <a:lnTo>
                  <a:pt x="1315097" y="620204"/>
                </a:lnTo>
                <a:lnTo>
                  <a:pt x="1315097" y="632396"/>
                </a:lnTo>
                <a:lnTo>
                  <a:pt x="1328813" y="632396"/>
                </a:lnTo>
                <a:lnTo>
                  <a:pt x="1341005" y="620204"/>
                </a:lnTo>
                <a:close/>
              </a:path>
              <a:path w="1504315" h="652779">
                <a:moveTo>
                  <a:pt x="1341005" y="13703"/>
                </a:moveTo>
                <a:lnTo>
                  <a:pt x="1328813" y="13703"/>
                </a:lnTo>
                <a:lnTo>
                  <a:pt x="1328813" y="25895"/>
                </a:lnTo>
                <a:lnTo>
                  <a:pt x="1341005" y="13703"/>
                </a:lnTo>
                <a:close/>
              </a:path>
              <a:path w="1504315" h="652779">
                <a:moveTo>
                  <a:pt x="1341005" y="25895"/>
                </a:moveTo>
                <a:lnTo>
                  <a:pt x="1341005" y="13703"/>
                </a:lnTo>
                <a:lnTo>
                  <a:pt x="1328813" y="25895"/>
                </a:lnTo>
                <a:lnTo>
                  <a:pt x="1341005" y="258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42185" y="4993980"/>
            <a:ext cx="69517" cy="79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09302" y="5231973"/>
            <a:ext cx="68113" cy="795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91639" y="5499536"/>
            <a:ext cx="69517" cy="795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69827" y="4959031"/>
            <a:ext cx="68125" cy="795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227857" y="4614935"/>
            <a:ext cx="709468" cy="806289"/>
          </a:xfrm>
          <a:prstGeom prst="rect">
            <a:avLst/>
          </a:prstGeom>
          <a:solidFill>
            <a:srgbClr val="FFFF99"/>
          </a:solidFill>
          <a:ln w="12683">
            <a:solidFill>
              <a:srgbClr val="000000"/>
            </a:solidFill>
          </a:ln>
        </p:spPr>
        <p:txBody>
          <a:bodyPr vert="horz" wrap="square" lIns="0" tIns="29061" rIns="0" bIns="0" rtlCol="0">
            <a:spAutoFit/>
          </a:bodyPr>
          <a:lstStyle/>
          <a:p>
            <a:pPr marL="118529" marR="110550" indent="39320" algn="just">
              <a:lnSpc>
                <a:spcPct val="99200"/>
              </a:lnSpc>
              <a:spcBef>
                <a:spcPts val="228"/>
              </a:spcBef>
            </a:pPr>
            <a:r>
              <a:rPr sz="1700" spc="-22" dirty="0">
                <a:latin typeface="Times New Roman"/>
                <a:cs typeface="Times New Roman"/>
              </a:rPr>
              <a:t>L</a:t>
            </a:r>
            <a:r>
              <a:rPr sz="1700" spc="-58" dirty="0">
                <a:latin typeface="Times New Roman"/>
                <a:cs typeface="Times New Roman"/>
              </a:rPr>
              <a:t>o</a:t>
            </a:r>
            <a:r>
              <a:rPr sz="1700" spc="13" dirty="0">
                <a:latin typeface="Times New Roman"/>
                <a:cs typeface="Times New Roman"/>
              </a:rPr>
              <a:t>w </a:t>
            </a:r>
            <a:r>
              <a:rPr sz="1700" spc="-18" dirty="0">
                <a:latin typeface="Times New Roman"/>
                <a:cs typeface="Times New Roman"/>
              </a:rPr>
              <a:t>P</a:t>
            </a:r>
            <a:r>
              <a:rPr sz="1700" spc="-4" dirty="0">
                <a:latin typeface="Times New Roman"/>
                <a:cs typeface="Times New Roman"/>
              </a:rPr>
              <a:t>a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9" dirty="0">
                <a:latin typeface="Times New Roman"/>
                <a:cs typeface="Times New Roman"/>
              </a:rPr>
              <a:t>s </a:t>
            </a:r>
            <a:r>
              <a:rPr sz="1700" spc="-18" dirty="0">
                <a:latin typeface="Times New Roman"/>
                <a:cs typeface="Times New Roman"/>
              </a:rPr>
              <a:t>F</a:t>
            </a:r>
            <a:r>
              <a:rPr sz="1700" spc="4" dirty="0">
                <a:latin typeface="Times New Roman"/>
                <a:cs typeface="Times New Roman"/>
              </a:rPr>
              <a:t>i</a:t>
            </a:r>
            <a:r>
              <a:rPr sz="1700" spc="-40" dirty="0">
                <a:latin typeface="Times New Roman"/>
                <a:cs typeface="Times New Roman"/>
              </a:rPr>
              <a:t>l</a:t>
            </a:r>
            <a:r>
              <a:rPr sz="1700" spc="13" dirty="0">
                <a:latin typeface="Times New Roman"/>
                <a:cs typeface="Times New Roman"/>
              </a:rPr>
              <a:t>t</a:t>
            </a:r>
            <a:r>
              <a:rPr sz="1700" spc="-49" dirty="0">
                <a:latin typeface="Times New Roman"/>
                <a:cs typeface="Times New Roman"/>
              </a:rPr>
              <a:t>e</a:t>
            </a:r>
            <a:r>
              <a:rPr sz="1700" spc="9" dirty="0">
                <a:latin typeface="Times New Roman"/>
                <a:cs typeface="Times New Roman"/>
              </a:rPr>
              <a:t>r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937133" y="5053261"/>
            <a:ext cx="325582" cy="176493"/>
          </a:xfrm>
          <a:custGeom>
            <a:avLst/>
            <a:gdLst/>
            <a:ahLst/>
            <a:cxnLst/>
            <a:rect l="l" t="t" r="r" b="b"/>
            <a:pathLst>
              <a:path w="358139" h="200025">
                <a:moveTo>
                  <a:pt x="269712" y="0"/>
                </a:moveTo>
                <a:lnTo>
                  <a:pt x="269712" y="51813"/>
                </a:lnTo>
                <a:lnTo>
                  <a:pt x="0" y="51813"/>
                </a:lnTo>
                <a:lnTo>
                  <a:pt x="0" y="147813"/>
                </a:lnTo>
                <a:lnTo>
                  <a:pt x="269712" y="147813"/>
                </a:lnTo>
                <a:lnTo>
                  <a:pt x="269712" y="199626"/>
                </a:lnTo>
                <a:lnTo>
                  <a:pt x="358102" y="103626"/>
                </a:lnTo>
                <a:lnTo>
                  <a:pt x="269712" y="0"/>
                </a:lnTo>
                <a:close/>
              </a:path>
            </a:pathLst>
          </a:custGeom>
          <a:ln w="12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499143" y="4631070"/>
            <a:ext cx="709468" cy="802430"/>
          </a:xfrm>
          <a:prstGeom prst="rect">
            <a:avLst/>
          </a:prstGeom>
          <a:solidFill>
            <a:srgbClr val="FFFF99"/>
          </a:solidFill>
          <a:ln w="12683">
            <a:solidFill>
              <a:srgbClr val="000000"/>
            </a:solidFill>
          </a:ln>
        </p:spPr>
        <p:txBody>
          <a:bodyPr vert="horz" wrap="square" lIns="0" tIns="33051" rIns="0" bIns="0" rtlCol="0">
            <a:spAutoFit/>
          </a:bodyPr>
          <a:lstStyle/>
          <a:p>
            <a:pPr marL="113399" marR="116248" indent="39320" algn="just">
              <a:lnSpc>
                <a:spcPct val="98200"/>
              </a:lnSpc>
              <a:spcBef>
                <a:spcPts val="260"/>
              </a:spcBef>
            </a:pPr>
            <a:r>
              <a:rPr sz="1700" spc="-22" dirty="0">
                <a:latin typeface="Times New Roman"/>
                <a:cs typeface="Times New Roman"/>
              </a:rPr>
              <a:t>L</a:t>
            </a:r>
            <a:r>
              <a:rPr sz="1700" spc="-58" dirty="0">
                <a:latin typeface="Times New Roman"/>
                <a:cs typeface="Times New Roman"/>
              </a:rPr>
              <a:t>o</a:t>
            </a:r>
            <a:r>
              <a:rPr sz="1700" spc="13" dirty="0">
                <a:latin typeface="Times New Roman"/>
                <a:cs typeface="Times New Roman"/>
              </a:rPr>
              <a:t>w </a:t>
            </a:r>
            <a:r>
              <a:rPr sz="1700" spc="-18" dirty="0">
                <a:latin typeface="Times New Roman"/>
                <a:cs typeface="Times New Roman"/>
              </a:rPr>
              <a:t>P</a:t>
            </a:r>
            <a:r>
              <a:rPr sz="1700" spc="-4" dirty="0">
                <a:latin typeface="Times New Roman"/>
                <a:cs typeface="Times New Roman"/>
              </a:rPr>
              <a:t>a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9" dirty="0">
                <a:latin typeface="Times New Roman"/>
                <a:cs typeface="Times New Roman"/>
              </a:rPr>
              <a:t>s </a:t>
            </a:r>
            <a:r>
              <a:rPr sz="1700" spc="-18" dirty="0">
                <a:latin typeface="Times New Roman"/>
                <a:cs typeface="Times New Roman"/>
              </a:rPr>
              <a:t>F</a:t>
            </a:r>
            <a:r>
              <a:rPr sz="1700" spc="4" dirty="0">
                <a:latin typeface="Times New Roman"/>
                <a:cs typeface="Times New Roman"/>
              </a:rPr>
              <a:t>i</a:t>
            </a:r>
            <a:r>
              <a:rPr sz="1700" spc="-27" dirty="0">
                <a:latin typeface="Times New Roman"/>
                <a:cs typeface="Times New Roman"/>
              </a:rPr>
              <a:t>l</a:t>
            </a:r>
            <a:r>
              <a:rPr sz="1700" spc="4" dirty="0">
                <a:latin typeface="Times New Roman"/>
                <a:cs typeface="Times New Roman"/>
              </a:rPr>
              <a:t>t</a:t>
            </a:r>
            <a:r>
              <a:rPr sz="1700" spc="-49" dirty="0">
                <a:latin typeface="Times New Roman"/>
                <a:cs typeface="Times New Roman"/>
              </a:rPr>
              <a:t>e</a:t>
            </a:r>
            <a:r>
              <a:rPr sz="1700" spc="9" dirty="0">
                <a:latin typeface="Times New Roman"/>
                <a:cs typeface="Times New Roman"/>
              </a:rPr>
              <a:t>r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179135" y="5012923"/>
            <a:ext cx="325582" cy="176493"/>
          </a:xfrm>
          <a:custGeom>
            <a:avLst/>
            <a:gdLst/>
            <a:ahLst/>
            <a:cxnLst/>
            <a:rect l="l" t="t" r="r" b="b"/>
            <a:pathLst>
              <a:path w="358140" h="200025">
                <a:moveTo>
                  <a:pt x="269712" y="199626"/>
                </a:moveTo>
                <a:lnTo>
                  <a:pt x="269712" y="149343"/>
                </a:lnTo>
                <a:lnTo>
                  <a:pt x="0" y="149343"/>
                </a:lnTo>
                <a:lnTo>
                  <a:pt x="0" y="51813"/>
                </a:lnTo>
                <a:lnTo>
                  <a:pt x="269712" y="51813"/>
                </a:lnTo>
                <a:lnTo>
                  <a:pt x="269712" y="0"/>
                </a:lnTo>
                <a:lnTo>
                  <a:pt x="358102" y="97530"/>
                </a:lnTo>
                <a:lnTo>
                  <a:pt x="269712" y="1996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79135" y="5012923"/>
            <a:ext cx="325582" cy="176493"/>
          </a:xfrm>
          <a:custGeom>
            <a:avLst/>
            <a:gdLst/>
            <a:ahLst/>
            <a:cxnLst/>
            <a:rect l="l" t="t" r="r" b="b"/>
            <a:pathLst>
              <a:path w="358140" h="200025">
                <a:moveTo>
                  <a:pt x="269712" y="0"/>
                </a:moveTo>
                <a:lnTo>
                  <a:pt x="269712" y="51813"/>
                </a:lnTo>
                <a:lnTo>
                  <a:pt x="0" y="51813"/>
                </a:lnTo>
                <a:lnTo>
                  <a:pt x="0" y="149343"/>
                </a:lnTo>
                <a:lnTo>
                  <a:pt x="269712" y="149343"/>
                </a:lnTo>
                <a:lnTo>
                  <a:pt x="269712" y="199626"/>
                </a:lnTo>
                <a:lnTo>
                  <a:pt x="358102" y="97530"/>
                </a:lnTo>
                <a:lnTo>
                  <a:pt x="269712" y="0"/>
                </a:lnTo>
                <a:close/>
              </a:path>
            </a:pathLst>
          </a:custGeom>
          <a:ln w="12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08420" y="5012923"/>
            <a:ext cx="321541" cy="176493"/>
          </a:xfrm>
          <a:custGeom>
            <a:avLst/>
            <a:gdLst/>
            <a:ahLst/>
            <a:cxnLst/>
            <a:rect l="l" t="t" r="r" b="b"/>
            <a:pathLst>
              <a:path w="353695" h="200025">
                <a:moveTo>
                  <a:pt x="265147" y="0"/>
                </a:moveTo>
                <a:lnTo>
                  <a:pt x="265147" y="51813"/>
                </a:lnTo>
                <a:lnTo>
                  <a:pt x="0" y="51813"/>
                </a:lnTo>
                <a:lnTo>
                  <a:pt x="0" y="149343"/>
                </a:lnTo>
                <a:lnTo>
                  <a:pt x="265147" y="149343"/>
                </a:lnTo>
                <a:lnTo>
                  <a:pt x="265147" y="199626"/>
                </a:lnTo>
                <a:lnTo>
                  <a:pt x="353525" y="97530"/>
                </a:lnTo>
                <a:lnTo>
                  <a:pt x="265147" y="0"/>
                </a:lnTo>
                <a:close/>
              </a:path>
            </a:pathLst>
          </a:custGeom>
          <a:ln w="12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06459" y="5053261"/>
            <a:ext cx="321541" cy="176493"/>
          </a:xfrm>
          <a:custGeom>
            <a:avLst/>
            <a:gdLst/>
            <a:ahLst/>
            <a:cxnLst/>
            <a:rect l="l" t="t" r="r" b="b"/>
            <a:pathLst>
              <a:path w="353694" h="200025">
                <a:moveTo>
                  <a:pt x="265147" y="0"/>
                </a:moveTo>
                <a:lnTo>
                  <a:pt x="265147" y="51813"/>
                </a:lnTo>
                <a:lnTo>
                  <a:pt x="0" y="51813"/>
                </a:lnTo>
                <a:lnTo>
                  <a:pt x="0" y="147813"/>
                </a:lnTo>
                <a:lnTo>
                  <a:pt x="265147" y="147813"/>
                </a:lnTo>
                <a:lnTo>
                  <a:pt x="265147" y="199626"/>
                </a:lnTo>
                <a:lnTo>
                  <a:pt x="353537" y="103626"/>
                </a:lnTo>
                <a:lnTo>
                  <a:pt x="265147" y="0"/>
                </a:lnTo>
                <a:close/>
              </a:path>
            </a:pathLst>
          </a:custGeom>
          <a:ln w="12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13</a:t>
            </a:fld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2305023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14</a:t>
            </a:fld>
            <a:endParaRPr spc="-4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501" y="347856"/>
            <a:ext cx="2254250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/>
              <a:t>Simulation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9711" y="1648972"/>
            <a:ext cx="1865745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dirty="0">
                <a:latin typeface="Times New Roman"/>
                <a:cs typeface="Times New Roman"/>
              </a:rPr>
              <a:t>ODE</a:t>
            </a:r>
            <a:r>
              <a:rPr sz="2200" spc="-67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solution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5313" y="1985971"/>
            <a:ext cx="3308350" cy="342340"/>
          </a:xfrm>
          <a:prstGeom prst="rect">
            <a:avLst/>
          </a:prstGeom>
        </p:spPr>
        <p:txBody>
          <a:bodyPr vert="horz" wrap="square" lIns="0" tIns="14246" rIns="0" bIns="0" rtlCol="0">
            <a:spAutoFit/>
          </a:bodyPr>
          <a:lstStyle/>
          <a:p>
            <a:pPr marL="11397">
              <a:spcBef>
                <a:spcPts val="112"/>
              </a:spcBef>
              <a:tabLst>
                <a:tab pos="268399" algn="l"/>
                <a:tab pos="2126676" algn="l"/>
                <a:tab pos="2589964" algn="l"/>
              </a:tabLst>
            </a:pPr>
            <a:r>
              <a:rPr dirty="0">
                <a:latin typeface="Times New Roman"/>
                <a:cs typeface="Times New Roman"/>
              </a:rPr>
              <a:t>–	</a:t>
            </a:r>
            <a:r>
              <a:rPr spc="-4" dirty="0">
                <a:latin typeface="Times New Roman"/>
                <a:cs typeface="Times New Roman"/>
              </a:rPr>
              <a:t>dynamical model:	</a:t>
            </a:r>
            <a:r>
              <a:rPr sz="2100" i="1" spc="-372" dirty="0">
                <a:latin typeface="Times New Roman"/>
                <a:cs typeface="Times New Roman"/>
              </a:rPr>
              <a:t>x</a:t>
            </a:r>
            <a:r>
              <a:rPr sz="3200" spc="-558" baseline="2364" dirty="0">
                <a:latin typeface="MT Extra"/>
                <a:cs typeface="MT Extra"/>
              </a:rPr>
              <a:t></a:t>
            </a:r>
            <a:r>
              <a:rPr sz="3200" spc="-558" baseline="2364" dirty="0">
                <a:latin typeface="Times New Roman"/>
                <a:cs typeface="Times New Roman"/>
              </a:rPr>
              <a:t>   </a:t>
            </a:r>
            <a:r>
              <a:rPr sz="3200" spc="-552" baseline="2364" dirty="0">
                <a:latin typeface="Times New Roman"/>
                <a:cs typeface="Times New Roman"/>
              </a:rPr>
              <a:t> </a:t>
            </a:r>
            <a:r>
              <a:rPr sz="2100" spc="13" dirty="0">
                <a:latin typeface="Symbol"/>
                <a:cs typeface="Symbol"/>
              </a:rPr>
              <a:t></a:t>
            </a:r>
            <a:r>
              <a:rPr sz="2100" spc="13" dirty="0">
                <a:latin typeface="Times New Roman"/>
                <a:cs typeface="Times New Roman"/>
              </a:rPr>
              <a:t>	</a:t>
            </a:r>
            <a:r>
              <a:rPr sz="2100" i="1" spc="4" dirty="0">
                <a:latin typeface="Times New Roman"/>
                <a:cs typeface="Times New Roman"/>
              </a:rPr>
              <a:t>f</a:t>
            </a:r>
            <a:r>
              <a:rPr sz="2100" i="1" spc="-45" dirty="0">
                <a:latin typeface="Times New Roman"/>
                <a:cs typeface="Times New Roman"/>
              </a:rPr>
              <a:t> </a:t>
            </a:r>
            <a:r>
              <a:rPr sz="2100" spc="9" dirty="0">
                <a:latin typeface="Times New Roman"/>
                <a:cs typeface="Times New Roman"/>
              </a:rPr>
              <a:t>(</a:t>
            </a:r>
            <a:r>
              <a:rPr sz="2100" spc="-332" dirty="0">
                <a:latin typeface="Times New Roman"/>
                <a:cs typeface="Times New Roman"/>
              </a:rPr>
              <a:t> </a:t>
            </a:r>
            <a:r>
              <a:rPr sz="2100" i="1" spc="31" dirty="0">
                <a:latin typeface="Times New Roman"/>
                <a:cs typeface="Times New Roman"/>
              </a:rPr>
              <a:t>x</a:t>
            </a:r>
            <a:r>
              <a:rPr sz="2100" spc="31" dirty="0">
                <a:latin typeface="Times New Roman"/>
                <a:cs typeface="Times New Roman"/>
              </a:rPr>
              <a:t>,</a:t>
            </a:r>
            <a:r>
              <a:rPr sz="2100" spc="-332" dirty="0">
                <a:latin typeface="Times New Roman"/>
                <a:cs typeface="Times New Roman"/>
              </a:rPr>
              <a:t> </a:t>
            </a:r>
            <a:r>
              <a:rPr sz="2100" i="1" spc="72" dirty="0">
                <a:latin typeface="Times New Roman"/>
                <a:cs typeface="Times New Roman"/>
              </a:rPr>
              <a:t>t</a:t>
            </a:r>
            <a:r>
              <a:rPr sz="2100" spc="72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604157"/>
          </a:xfrm>
          <a:prstGeom prst="rect">
            <a:avLst/>
          </a:prstGeom>
        </p:spPr>
        <p:txBody>
          <a:bodyPr vert="horz" wrap="square" lIns="0" tIns="33621" rIns="0" bIns="0" rtlCol="0">
            <a:spAutoFit/>
          </a:bodyPr>
          <a:lstStyle/>
          <a:p>
            <a:pPr marL="678690" indent="-257572">
              <a:spcBef>
                <a:spcPts val="265"/>
              </a:spcBef>
              <a:buChar char="–"/>
              <a:tabLst>
                <a:tab pos="678690" algn="l"/>
                <a:tab pos="679260" algn="l"/>
                <a:tab pos="3190585" algn="l"/>
              </a:tabLst>
            </a:pPr>
            <a:r>
              <a:rPr sz="1800" spc="-4" dirty="0"/>
              <a:t>Euler</a:t>
            </a:r>
            <a:r>
              <a:rPr sz="1800" dirty="0"/>
              <a:t> </a:t>
            </a:r>
            <a:r>
              <a:rPr sz="1800" spc="-4" dirty="0"/>
              <a:t>integration</a:t>
            </a:r>
            <a:r>
              <a:rPr sz="1800" dirty="0"/>
              <a:t> </a:t>
            </a:r>
            <a:r>
              <a:rPr sz="1800" spc="-4" dirty="0"/>
              <a:t>method:	</a:t>
            </a:r>
            <a:r>
              <a:rPr i="1" spc="49" dirty="0">
                <a:latin typeface="Times New Roman"/>
                <a:cs typeface="Times New Roman"/>
              </a:rPr>
              <a:t>x</a:t>
            </a:r>
            <a:r>
              <a:rPr spc="49" dirty="0"/>
              <a:t>(</a:t>
            </a:r>
            <a:r>
              <a:rPr i="1" spc="49" dirty="0">
                <a:latin typeface="Times New Roman"/>
                <a:cs typeface="Times New Roman"/>
              </a:rPr>
              <a:t>t</a:t>
            </a:r>
            <a:r>
              <a:rPr i="1" spc="-31" dirty="0">
                <a:latin typeface="Times New Roman"/>
                <a:cs typeface="Times New Roman"/>
              </a:rPr>
              <a:t> </a:t>
            </a:r>
            <a:r>
              <a:rPr spc="13" dirty="0">
                <a:latin typeface="Symbol"/>
                <a:cs typeface="Symbol"/>
              </a:rPr>
              <a:t></a:t>
            </a:r>
            <a:r>
              <a:rPr spc="-99" dirty="0"/>
              <a:t> </a:t>
            </a:r>
            <a:r>
              <a:rPr i="1" spc="13" dirty="0">
                <a:latin typeface="Times New Roman"/>
                <a:cs typeface="Times New Roman"/>
              </a:rPr>
              <a:t>d</a:t>
            </a:r>
            <a:r>
              <a:rPr i="1" spc="-247" dirty="0">
                <a:latin typeface="Times New Roman"/>
                <a:cs typeface="Times New Roman"/>
              </a:rPr>
              <a:t> </a:t>
            </a:r>
            <a:r>
              <a:rPr spc="9" dirty="0"/>
              <a:t>)</a:t>
            </a:r>
            <a:r>
              <a:rPr spc="-13" dirty="0"/>
              <a:t> </a:t>
            </a:r>
            <a:r>
              <a:rPr spc="13" dirty="0">
                <a:latin typeface="Symbol"/>
                <a:cs typeface="Symbol"/>
              </a:rPr>
              <a:t></a:t>
            </a:r>
            <a:r>
              <a:rPr spc="121" dirty="0"/>
              <a:t> </a:t>
            </a:r>
            <a:r>
              <a:rPr i="1" spc="72" dirty="0">
                <a:latin typeface="Times New Roman"/>
                <a:cs typeface="Times New Roman"/>
              </a:rPr>
              <a:t>x</a:t>
            </a:r>
            <a:r>
              <a:rPr spc="72" dirty="0"/>
              <a:t>(</a:t>
            </a:r>
            <a:r>
              <a:rPr i="1" spc="72" dirty="0">
                <a:latin typeface="Times New Roman"/>
                <a:cs typeface="Times New Roman"/>
              </a:rPr>
              <a:t>t</a:t>
            </a:r>
            <a:r>
              <a:rPr spc="72" dirty="0"/>
              <a:t>)</a:t>
            </a:r>
            <a:r>
              <a:rPr spc="-117" dirty="0"/>
              <a:t> </a:t>
            </a:r>
            <a:r>
              <a:rPr spc="13" dirty="0">
                <a:latin typeface="Symbol"/>
                <a:cs typeface="Symbol"/>
              </a:rPr>
              <a:t></a:t>
            </a:r>
            <a:r>
              <a:rPr spc="-99" dirty="0"/>
              <a:t> </a:t>
            </a:r>
            <a:r>
              <a:rPr i="1" spc="13" dirty="0">
                <a:latin typeface="Times New Roman"/>
                <a:cs typeface="Times New Roman"/>
              </a:rPr>
              <a:t>d</a:t>
            </a:r>
            <a:r>
              <a:rPr i="1" dirty="0">
                <a:latin typeface="Times New Roman"/>
                <a:cs typeface="Times New Roman"/>
              </a:rPr>
              <a:t> </a:t>
            </a:r>
            <a:r>
              <a:rPr spc="4" dirty="0">
                <a:latin typeface="Symbol"/>
                <a:cs typeface="Symbol"/>
              </a:rPr>
              <a:t></a:t>
            </a:r>
            <a:r>
              <a:rPr spc="188" dirty="0"/>
              <a:t> </a:t>
            </a:r>
            <a:r>
              <a:rPr i="1" spc="4" dirty="0">
                <a:latin typeface="Times New Roman"/>
                <a:cs typeface="Times New Roman"/>
              </a:rPr>
              <a:t>f</a:t>
            </a:r>
            <a:r>
              <a:rPr i="1" dirty="0">
                <a:latin typeface="Times New Roman"/>
                <a:cs typeface="Times New Roman"/>
              </a:rPr>
              <a:t> </a:t>
            </a:r>
            <a:r>
              <a:rPr sz="2800" spc="27" dirty="0">
                <a:latin typeface="Symbol"/>
                <a:cs typeface="Symbol"/>
              </a:rPr>
              <a:t></a:t>
            </a:r>
            <a:r>
              <a:rPr i="1" spc="27" dirty="0">
                <a:latin typeface="Times New Roman"/>
                <a:cs typeface="Times New Roman"/>
              </a:rPr>
              <a:t>x</a:t>
            </a:r>
            <a:r>
              <a:rPr spc="27" dirty="0"/>
              <a:t>(</a:t>
            </a:r>
            <a:r>
              <a:rPr i="1" spc="27" dirty="0">
                <a:latin typeface="Times New Roman"/>
                <a:cs typeface="Times New Roman"/>
              </a:rPr>
              <a:t>t</a:t>
            </a:r>
            <a:r>
              <a:rPr spc="27" dirty="0"/>
              <a:t>),</a:t>
            </a:r>
            <a:r>
              <a:rPr spc="-301" dirty="0"/>
              <a:t> </a:t>
            </a:r>
            <a:r>
              <a:rPr i="1" spc="4" dirty="0">
                <a:latin typeface="Times New Roman"/>
                <a:cs typeface="Times New Roman"/>
              </a:rPr>
              <a:t>t</a:t>
            </a:r>
            <a:r>
              <a:rPr i="1" spc="-337" dirty="0">
                <a:latin typeface="Times New Roman"/>
                <a:cs typeface="Times New Roman"/>
              </a:rPr>
              <a:t> </a:t>
            </a:r>
            <a:r>
              <a:rPr sz="2800" spc="-215" dirty="0">
                <a:latin typeface="Symbol"/>
                <a:cs typeface="Symbol"/>
              </a:rPr>
              <a:t></a:t>
            </a:r>
            <a:endParaRPr sz="2800">
              <a:latin typeface="Symbol"/>
              <a:cs typeface="Symbol"/>
            </a:endParaRPr>
          </a:p>
          <a:p>
            <a:pPr marL="678690" indent="-257572">
              <a:spcBef>
                <a:spcPts val="112"/>
              </a:spcBef>
              <a:buChar char="–"/>
              <a:tabLst>
                <a:tab pos="678690" algn="l"/>
                <a:tab pos="679260" algn="l"/>
              </a:tabLst>
            </a:pPr>
            <a:r>
              <a:rPr sz="1800" spc="-4" dirty="0"/>
              <a:t>Runge-Kutta: </a:t>
            </a:r>
            <a:r>
              <a:rPr sz="1800" b="1" dirty="0">
                <a:latin typeface="Courier New"/>
                <a:cs typeface="Courier New"/>
              </a:rPr>
              <a:t>ode45</a:t>
            </a:r>
            <a:r>
              <a:rPr sz="1800" b="1" spc="-637" dirty="0">
                <a:latin typeface="Courier New"/>
                <a:cs typeface="Courier New"/>
              </a:rPr>
              <a:t> </a:t>
            </a:r>
            <a:r>
              <a:rPr sz="1800" spc="-9" dirty="0"/>
              <a:t>in Matlab</a:t>
            </a:r>
            <a:endParaRPr sz="1800">
              <a:latin typeface="Courier New"/>
              <a:cs typeface="Courier New"/>
            </a:endParaRPr>
          </a:p>
          <a:p>
            <a:pPr marL="318546" indent="-307149">
              <a:spcBef>
                <a:spcPts val="610"/>
              </a:spcBef>
              <a:tabLst>
                <a:tab pos="318546" algn="l"/>
                <a:tab pos="319115" algn="l"/>
              </a:tabLst>
            </a:pPr>
            <a:r>
              <a:rPr sz="2200" spc="-4" dirty="0"/>
              <a:t>Can do simple problems by integrating</a:t>
            </a:r>
            <a:r>
              <a:rPr sz="2200" spc="-22" dirty="0"/>
              <a:t> </a:t>
            </a:r>
            <a:r>
              <a:rPr sz="2200" spc="-4" dirty="0"/>
              <a:t>ODEs</a:t>
            </a:r>
            <a:endParaRPr sz="2200"/>
          </a:p>
          <a:p>
            <a:pPr marL="318546" indent="-307149">
              <a:spcBef>
                <a:spcPts val="516"/>
              </a:spcBef>
              <a:tabLst>
                <a:tab pos="318546" algn="l"/>
                <a:tab pos="319115" algn="l"/>
              </a:tabLst>
            </a:pPr>
            <a:r>
              <a:rPr sz="2200" dirty="0"/>
              <a:t>Issues:</a:t>
            </a:r>
            <a:endParaRPr sz="2200"/>
          </a:p>
          <a:p>
            <a:pPr marL="678690" lvl="1" indent="-257572">
              <a:spcBef>
                <a:spcPts val="434"/>
              </a:spcBef>
              <a:tabLst>
                <a:tab pos="678690" algn="l"/>
                <a:tab pos="679260" algn="l"/>
              </a:tabLst>
            </a:pPr>
            <a:r>
              <a:rPr sz="1800" spc="-9" dirty="0">
                <a:latin typeface="Times New Roman"/>
                <a:cs typeface="Times New Roman"/>
              </a:rPr>
              <a:t>mixture </a:t>
            </a:r>
            <a:r>
              <a:rPr sz="1800" spc="-4" dirty="0">
                <a:latin typeface="Times New Roman"/>
                <a:cs typeface="Times New Roman"/>
              </a:rPr>
              <a:t>of </a:t>
            </a:r>
            <a:r>
              <a:rPr sz="1800" spc="-9" dirty="0">
                <a:latin typeface="Times New Roman"/>
                <a:cs typeface="Times New Roman"/>
              </a:rPr>
              <a:t>continuous </a:t>
            </a:r>
            <a:r>
              <a:rPr sz="1800" spc="-4" dirty="0">
                <a:latin typeface="Times New Roman"/>
                <a:cs typeface="Times New Roman"/>
              </a:rPr>
              <a:t>and sampled</a:t>
            </a:r>
            <a:r>
              <a:rPr sz="1800" spc="-18" dirty="0">
                <a:latin typeface="Times New Roman"/>
                <a:cs typeface="Times New Roman"/>
              </a:rPr>
              <a:t> </a:t>
            </a:r>
            <a:r>
              <a:rPr sz="1800" spc="-9" dirty="0">
                <a:latin typeface="Times New Roman"/>
                <a:cs typeface="Times New Roman"/>
              </a:rPr>
              <a:t>time</a:t>
            </a:r>
            <a:endParaRPr sz="18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22"/>
              </a:spcBef>
              <a:tabLst>
                <a:tab pos="678690" algn="l"/>
                <a:tab pos="679260" algn="l"/>
              </a:tabLst>
            </a:pPr>
            <a:r>
              <a:rPr sz="1800" spc="-4" dirty="0">
                <a:latin typeface="Times New Roman"/>
                <a:cs typeface="Times New Roman"/>
              </a:rPr>
              <a:t>hybrid logic</a:t>
            </a:r>
            <a:r>
              <a:rPr sz="1800" spc="-9" dirty="0">
                <a:latin typeface="Times New Roman"/>
                <a:cs typeface="Times New Roman"/>
              </a:rPr>
              <a:t> (conditions)</a:t>
            </a:r>
            <a:endParaRPr sz="18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1"/>
              </a:spcBef>
              <a:tabLst>
                <a:tab pos="678690" algn="l"/>
                <a:tab pos="679260" algn="l"/>
              </a:tabLst>
            </a:pPr>
            <a:r>
              <a:rPr sz="1800" spc="-4" dirty="0">
                <a:latin typeface="Times New Roman"/>
                <a:cs typeface="Times New Roman"/>
              </a:rPr>
              <a:t>state</a:t>
            </a:r>
            <a:r>
              <a:rPr sz="1800" spc="-9" dirty="0">
                <a:latin typeface="Times New Roman"/>
                <a:cs typeface="Times New Roman"/>
              </a:rPr>
              <a:t> </a:t>
            </a:r>
            <a:r>
              <a:rPr sz="1800" spc="-4" dirty="0">
                <a:latin typeface="Times New Roman"/>
                <a:cs typeface="Times New Roman"/>
              </a:rPr>
              <a:t>machines</a:t>
            </a:r>
            <a:endParaRPr sz="18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1"/>
              </a:spcBef>
              <a:tabLst>
                <a:tab pos="678690" algn="l"/>
                <a:tab pos="679260" algn="l"/>
              </a:tabLst>
            </a:pPr>
            <a:r>
              <a:rPr sz="1800" spc="-9" dirty="0">
                <a:latin typeface="Times New Roman"/>
                <a:cs typeface="Times New Roman"/>
              </a:rPr>
              <a:t>stiff </a:t>
            </a:r>
            <a:r>
              <a:rPr sz="1800" spc="-4" dirty="0">
                <a:latin typeface="Times New Roman"/>
                <a:cs typeface="Times New Roman"/>
              </a:rPr>
              <a:t>systems, algebraic loops</a:t>
            </a:r>
            <a:endParaRPr sz="18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17"/>
              </a:spcBef>
              <a:tabLst>
                <a:tab pos="678690" algn="l"/>
                <a:tab pos="679260" algn="l"/>
              </a:tabLst>
            </a:pPr>
            <a:r>
              <a:rPr sz="1800" spc="-4" dirty="0">
                <a:latin typeface="Times New Roman"/>
                <a:cs typeface="Times New Roman"/>
              </a:rPr>
              <a:t>systems </a:t>
            </a:r>
            <a:r>
              <a:rPr sz="1800" spc="-9" dirty="0">
                <a:latin typeface="Times New Roman"/>
                <a:cs typeface="Times New Roman"/>
              </a:rPr>
              <a:t>integrated </a:t>
            </a:r>
            <a:r>
              <a:rPr sz="1800" dirty="0">
                <a:latin typeface="Times New Roman"/>
                <a:cs typeface="Times New Roman"/>
              </a:rPr>
              <a:t>out </a:t>
            </a:r>
            <a:r>
              <a:rPr sz="1800" spc="-4" dirty="0">
                <a:latin typeface="Times New Roman"/>
                <a:cs typeface="Times New Roman"/>
              </a:rPr>
              <a:t>of many </a:t>
            </a:r>
            <a:r>
              <a:rPr sz="1800" spc="-9" dirty="0">
                <a:latin typeface="Times New Roman"/>
                <a:cs typeface="Times New Roman"/>
              </a:rPr>
              <a:t>subsystems</a:t>
            </a:r>
            <a:endParaRPr sz="18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1"/>
              </a:spcBef>
              <a:tabLst>
                <a:tab pos="678690" algn="l"/>
                <a:tab pos="679260" algn="l"/>
              </a:tabLst>
            </a:pPr>
            <a:r>
              <a:rPr sz="1800" spc="-4" dirty="0">
                <a:latin typeface="Times New Roman"/>
                <a:cs typeface="Times New Roman"/>
              </a:rPr>
              <a:t>large projects, many people contribute different</a:t>
            </a:r>
            <a:r>
              <a:rPr sz="1800" spc="-36" dirty="0">
                <a:latin typeface="Times New Roman"/>
                <a:cs typeface="Times New Roman"/>
              </a:rPr>
              <a:t> </a:t>
            </a:r>
            <a:r>
              <a:rPr sz="1800" spc="-9" dirty="0">
                <a:latin typeface="Times New Roman"/>
                <a:cs typeface="Times New Roman"/>
              </a:rPr>
              <a:t>subsystems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0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8136" y="5974168"/>
            <a:ext cx="68972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3"/>
              </a:lnSpc>
              <a:tabLst>
                <a:tab pos="2751801" algn="l"/>
                <a:tab pos="6517363" algn="l"/>
              </a:tabLst>
            </a:pPr>
            <a:r>
              <a:rPr sz="1300" spc="-9" dirty="0">
                <a:latin typeface="Times New Roman"/>
                <a:cs typeface="Times New Roman"/>
              </a:rPr>
              <a:t>EE39</a:t>
            </a:r>
            <a:r>
              <a:rPr sz="1300" dirty="0">
                <a:latin typeface="Times New Roman"/>
                <a:cs typeface="Times New Roman"/>
              </a:rPr>
              <a:t>2m  -</a:t>
            </a:r>
            <a:r>
              <a:rPr sz="1300" spc="-9" dirty="0">
                <a:latin typeface="Times New Roman"/>
                <a:cs typeface="Times New Roman"/>
              </a:rPr>
              <a:t> </a:t>
            </a:r>
            <a:r>
              <a:rPr sz="1300" spc="4" dirty="0">
                <a:latin typeface="Times New Roman"/>
                <a:cs typeface="Times New Roman"/>
              </a:rPr>
              <a:t>W</a:t>
            </a:r>
            <a:r>
              <a:rPr sz="1300" spc="-9" dirty="0">
                <a:latin typeface="Times New Roman"/>
                <a:cs typeface="Times New Roman"/>
              </a:rPr>
              <a:t>in</a:t>
            </a:r>
            <a:r>
              <a:rPr sz="1300" spc="4" dirty="0">
                <a:latin typeface="Times New Roman"/>
                <a:cs typeface="Times New Roman"/>
              </a:rPr>
              <a:t>t</a:t>
            </a:r>
            <a:r>
              <a:rPr sz="1300" spc="-9" dirty="0">
                <a:latin typeface="Times New Roman"/>
                <a:cs typeface="Times New Roman"/>
              </a:rPr>
              <a:t>e</a:t>
            </a:r>
            <a:r>
              <a:rPr sz="1300" dirty="0">
                <a:latin typeface="Times New Roman"/>
                <a:cs typeface="Times New Roman"/>
              </a:rPr>
              <a:t>r</a:t>
            </a:r>
            <a:r>
              <a:rPr sz="1300" spc="-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</a:t>
            </a:r>
            <a:r>
              <a:rPr sz="1300" spc="-9" dirty="0">
                <a:latin typeface="Times New Roman"/>
                <a:cs typeface="Times New Roman"/>
              </a:rPr>
              <a:t>00</a:t>
            </a:r>
            <a:r>
              <a:rPr sz="1300" dirty="0">
                <a:latin typeface="Times New Roman"/>
                <a:cs typeface="Times New Roman"/>
              </a:rPr>
              <a:t>3	</a:t>
            </a:r>
            <a:r>
              <a:rPr sz="1300" spc="-9" dirty="0">
                <a:latin typeface="Times New Roman"/>
                <a:cs typeface="Times New Roman"/>
              </a:rPr>
              <a:t>Co</a:t>
            </a:r>
            <a:r>
              <a:rPr sz="1300" dirty="0">
                <a:latin typeface="Times New Roman"/>
                <a:cs typeface="Times New Roman"/>
              </a:rPr>
              <a:t>n</a:t>
            </a:r>
            <a:r>
              <a:rPr sz="1300" spc="-9" dirty="0">
                <a:latin typeface="Times New Roman"/>
                <a:cs typeface="Times New Roman"/>
              </a:rPr>
              <a:t>tro</a:t>
            </a:r>
            <a:r>
              <a:rPr sz="1300" dirty="0">
                <a:latin typeface="Times New Roman"/>
                <a:cs typeface="Times New Roman"/>
              </a:rPr>
              <a:t>l</a:t>
            </a:r>
            <a:r>
              <a:rPr sz="1300" spc="-9" dirty="0">
                <a:latin typeface="Times New Roman"/>
                <a:cs typeface="Times New Roman"/>
              </a:rPr>
              <a:t> E</a:t>
            </a:r>
            <a:r>
              <a:rPr sz="1300" dirty="0">
                <a:latin typeface="Times New Roman"/>
                <a:cs typeface="Times New Roman"/>
              </a:rPr>
              <a:t>n</a:t>
            </a:r>
            <a:r>
              <a:rPr sz="1300" spc="-9" dirty="0">
                <a:latin typeface="Times New Roman"/>
                <a:cs typeface="Times New Roman"/>
              </a:rPr>
              <a:t>gi</a:t>
            </a:r>
            <a:r>
              <a:rPr sz="1300" dirty="0">
                <a:latin typeface="Times New Roman"/>
                <a:cs typeface="Times New Roman"/>
              </a:rPr>
              <a:t>n</a:t>
            </a:r>
            <a:r>
              <a:rPr sz="1300" spc="-9" dirty="0">
                <a:latin typeface="Times New Roman"/>
                <a:cs typeface="Times New Roman"/>
              </a:rPr>
              <a:t>eer</a:t>
            </a:r>
            <a:r>
              <a:rPr sz="1300" spc="4" dirty="0">
                <a:latin typeface="Times New Roman"/>
                <a:cs typeface="Times New Roman"/>
              </a:rPr>
              <a:t>i</a:t>
            </a:r>
            <a:r>
              <a:rPr sz="1300" spc="-9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g	</a:t>
            </a:r>
            <a:r>
              <a:rPr sz="1300" spc="-9" dirty="0">
                <a:latin typeface="Times New Roman"/>
                <a:cs typeface="Times New Roman"/>
              </a:rPr>
              <a:t>2-38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3597" y="515664"/>
            <a:ext cx="7916215" cy="589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6206" y="307519"/>
            <a:ext cx="4947227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Simulation</a:t>
            </a:r>
            <a:r>
              <a:rPr spc="-58" dirty="0"/>
              <a:t> </a:t>
            </a:r>
            <a:r>
              <a:rPr spc="-4" dirty="0"/>
              <a:t>environment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3186" y="3333747"/>
            <a:ext cx="3141518" cy="3063050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Block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libraries</a:t>
            </a:r>
            <a:endParaRPr sz="22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Times New Roman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1397" marR="344759">
              <a:lnSpc>
                <a:spcPts val="2576"/>
              </a:lnSpc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Subsystem blocks  developed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independently</a:t>
            </a:r>
            <a:endParaRPr sz="220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  <a:buFont typeface="Times New Roman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11397" marR="4559"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Engineered for developing  large simulation</a:t>
            </a:r>
            <a:r>
              <a:rPr sz="2200" spc="-2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models</a:t>
            </a:r>
            <a:endParaRPr sz="22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Times New Roman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174944" indent="-163547"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Supports code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generation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4636" y="1338351"/>
            <a:ext cx="3504623" cy="2062776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944" indent="-163547">
              <a:spcBef>
                <a:spcPts val="85"/>
              </a:spcBef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Simulink by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Mathworks</a:t>
            </a:r>
            <a:endParaRPr sz="2200">
              <a:latin typeface="Times New Roman"/>
              <a:cs typeface="Times New Roman"/>
            </a:endParaRPr>
          </a:p>
          <a:p>
            <a:pPr marL="174944" indent="-163547">
              <a:lnSpc>
                <a:spcPts val="2580"/>
              </a:lnSpc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Matlab functions and</a:t>
            </a:r>
            <a:r>
              <a:rPr sz="2200" spc="-67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analysis</a:t>
            </a:r>
            <a:endParaRPr sz="2200">
              <a:latin typeface="Times New Roman"/>
              <a:cs typeface="Times New Roman"/>
            </a:endParaRPr>
          </a:p>
          <a:p>
            <a:pPr marL="174944" indent="-163547">
              <a:lnSpc>
                <a:spcPts val="2580"/>
              </a:lnSpc>
              <a:buChar char="•"/>
              <a:tabLst>
                <a:tab pos="175513" algn="l"/>
              </a:tabLst>
            </a:pPr>
            <a:r>
              <a:rPr sz="2200" spc="-4" dirty="0">
                <a:latin typeface="Times New Roman"/>
                <a:cs typeface="Times New Roman"/>
              </a:rPr>
              <a:t>Stateflow state</a:t>
            </a:r>
            <a:r>
              <a:rPr sz="2200" spc="-2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machines</a:t>
            </a:r>
            <a:endParaRPr sz="220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  <a:buFont typeface="Times New Roman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938056" marR="52425" lvl="1">
              <a:spcBef>
                <a:spcPts val="4"/>
              </a:spcBef>
              <a:buChar char="•"/>
              <a:tabLst>
                <a:tab pos="2102743" algn="l"/>
              </a:tabLst>
            </a:pPr>
            <a:r>
              <a:rPr sz="2200" spc="-4" dirty="0">
                <a:latin typeface="Times New Roman"/>
                <a:cs typeface="Times New Roman"/>
              </a:rPr>
              <a:t>Ptolemeus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-  UC</a:t>
            </a:r>
            <a:r>
              <a:rPr sz="2200" spc="-4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Berkeley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484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58" dirty="0"/>
              <a:t> </a:t>
            </a:r>
            <a:r>
              <a:rPr spc="-4" dirty="0"/>
              <a:t>2003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54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18932" y="5962962"/>
            <a:ext cx="329045" cy="196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z="1300" spc="-4" dirty="0">
                <a:latin typeface="Times New Roman"/>
                <a:cs typeface="Times New Roman"/>
              </a:rPr>
              <a:t>2-</a:t>
            </a:r>
            <a:fld id="{81D60167-4931-47E6-BA6A-407CBD079E47}" type="slidenum">
              <a:rPr sz="1300" spc="-4" dirty="0">
                <a:latin typeface="Times New Roman"/>
                <a:cs typeface="Times New Roman"/>
              </a:rPr>
              <a:pPr marL="11397">
                <a:lnSpc>
                  <a:spcPts val="1463"/>
                </a:lnSpc>
              </a:pPr>
              <a:t>16</a:t>
            </a:fld>
            <a:endParaRPr sz="1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307" y="347856"/>
            <a:ext cx="5356514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Model block</a:t>
            </a:r>
            <a:r>
              <a:rPr spc="-58" dirty="0"/>
              <a:t> </a:t>
            </a:r>
            <a:r>
              <a:rPr spc="-4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6892" y="1630910"/>
            <a:ext cx="6983845" cy="1894977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Look up around for available conceptual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models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Physics 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spc="-4" dirty="0">
                <a:latin typeface="Times New Roman"/>
                <a:cs typeface="Times New Roman"/>
              </a:rPr>
              <a:t>conceptual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modeling</a:t>
            </a:r>
            <a:endParaRPr sz="2200">
              <a:latin typeface="Times New Roman"/>
              <a:cs typeface="Times New Roman"/>
            </a:endParaRPr>
          </a:p>
          <a:p>
            <a:pPr marL="318546" marR="4559" indent="-307149">
              <a:lnSpc>
                <a:spcPts val="2576"/>
              </a:lnSpc>
              <a:spcBef>
                <a:spcPts val="610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Science (analysis, simple conceptual abstraction) vs.  engineering (design, detailed models 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spc="-4" dirty="0">
                <a:latin typeface="Times New Roman"/>
                <a:cs typeface="Times New Roman"/>
              </a:rPr>
              <a:t>out of simple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blocks)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5230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58" dirty="0"/>
              <a:t> </a:t>
            </a:r>
            <a:r>
              <a:rPr spc="-4" dirty="0"/>
              <a:t>2003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54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18932" y="5962962"/>
            <a:ext cx="329045" cy="196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z="1300" spc="-4" dirty="0">
                <a:latin typeface="Times New Roman"/>
                <a:cs typeface="Times New Roman"/>
              </a:rPr>
              <a:t>2-</a:t>
            </a:r>
            <a:fld id="{81D60167-4931-47E6-BA6A-407CBD079E47}" type="slidenum">
              <a:rPr sz="1300" spc="-4" dirty="0">
                <a:latin typeface="Times New Roman"/>
                <a:cs typeface="Times New Roman"/>
              </a:rPr>
              <a:pPr marL="11397">
                <a:lnSpc>
                  <a:spcPts val="1463"/>
                </a:lnSpc>
              </a:pPr>
              <a:t>17</a:t>
            </a:fld>
            <a:endParaRPr sz="1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708" y="347856"/>
            <a:ext cx="4409786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Modeling</a:t>
            </a:r>
            <a:r>
              <a:rPr spc="-63" dirty="0"/>
              <a:t> </a:t>
            </a:r>
            <a:r>
              <a:rPr spc="-4" dirty="0"/>
              <a:t>uncertainty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6892" y="1631884"/>
            <a:ext cx="6810086" cy="4191891"/>
          </a:xfrm>
          <a:prstGeom prst="rect">
            <a:avLst/>
          </a:prstGeom>
        </p:spPr>
        <p:txBody>
          <a:bodyPr vert="horz" wrap="square" lIns="0" tIns="74650" rIns="0" bIns="0" rtlCol="0">
            <a:spAutoFit/>
          </a:bodyPr>
          <a:lstStyle/>
          <a:p>
            <a:pPr marL="318546" indent="-307149">
              <a:spcBef>
                <a:spcPts val="588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Modeling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uncertainty: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22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unknown</a:t>
            </a:r>
            <a:r>
              <a:rPr spc="-9" dirty="0">
                <a:latin typeface="Times New Roman"/>
                <a:cs typeface="Times New Roman"/>
              </a:rPr>
              <a:t> signals</a:t>
            </a:r>
            <a:endParaRPr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1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model</a:t>
            </a:r>
            <a:r>
              <a:rPr spc="-18" dirty="0">
                <a:latin typeface="Times New Roman"/>
                <a:cs typeface="Times New Roman"/>
              </a:rPr>
              <a:t> </a:t>
            </a:r>
            <a:r>
              <a:rPr spc="-9" dirty="0">
                <a:latin typeface="Times New Roman"/>
                <a:cs typeface="Times New Roman"/>
              </a:rPr>
              <a:t>errors</a:t>
            </a:r>
            <a:endParaRPr>
              <a:latin typeface="Times New Roman"/>
              <a:cs typeface="Times New Roman"/>
            </a:endParaRPr>
          </a:p>
          <a:p>
            <a:pPr marL="318546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Controllers work with real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systems: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76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Signal processing: data </a:t>
            </a:r>
            <a:r>
              <a:rPr spc="4" dirty="0">
                <a:latin typeface="Symbol"/>
                <a:cs typeface="Symbol"/>
              </a:rPr>
              <a:t></a:t>
            </a:r>
            <a:r>
              <a:rPr spc="4" dirty="0">
                <a:latin typeface="Times New Roman"/>
                <a:cs typeface="Times New Roman"/>
              </a:rPr>
              <a:t> </a:t>
            </a:r>
            <a:r>
              <a:rPr spc="-9" dirty="0">
                <a:latin typeface="Times New Roman"/>
                <a:cs typeface="Times New Roman"/>
              </a:rPr>
              <a:t>algorithm </a:t>
            </a:r>
            <a:r>
              <a:rPr spc="4" dirty="0">
                <a:latin typeface="Symbol"/>
                <a:cs typeface="Symbol"/>
              </a:rPr>
              <a:t></a:t>
            </a:r>
            <a:r>
              <a:rPr spc="-3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data</a:t>
            </a:r>
            <a:endParaRPr>
              <a:latin typeface="Times New Roman"/>
              <a:cs typeface="Times New Roman"/>
            </a:endParaRPr>
          </a:p>
          <a:p>
            <a:pPr marL="678690" lvl="1" indent="-257572">
              <a:spcBef>
                <a:spcPts val="389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Control: algorithms </a:t>
            </a:r>
            <a:r>
              <a:rPr dirty="0">
                <a:latin typeface="Times New Roman"/>
                <a:cs typeface="Times New Roman"/>
              </a:rPr>
              <a:t>in a </a:t>
            </a:r>
            <a:r>
              <a:rPr spc="-4" dirty="0">
                <a:latin typeface="Times New Roman"/>
                <a:cs typeface="Times New Roman"/>
              </a:rPr>
              <a:t>feedback </a:t>
            </a:r>
            <a:r>
              <a:rPr dirty="0">
                <a:latin typeface="Times New Roman"/>
                <a:cs typeface="Times New Roman"/>
              </a:rPr>
              <a:t>loop </a:t>
            </a:r>
            <a:r>
              <a:rPr spc="-4" dirty="0">
                <a:latin typeface="Times New Roman"/>
                <a:cs typeface="Times New Roman"/>
              </a:rPr>
              <a:t>with </a:t>
            </a:r>
            <a:r>
              <a:rPr b="1" i="1" dirty="0">
                <a:latin typeface="Times New Roman"/>
                <a:cs typeface="Times New Roman"/>
              </a:rPr>
              <a:t>a </a:t>
            </a:r>
            <a:r>
              <a:rPr b="1" i="1" spc="-4" dirty="0">
                <a:latin typeface="Times New Roman"/>
                <a:cs typeface="Times New Roman"/>
              </a:rPr>
              <a:t>real</a:t>
            </a:r>
            <a:r>
              <a:rPr b="1" i="1" spc="-49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system</a:t>
            </a:r>
            <a:endParaRPr>
              <a:latin typeface="Times New Roman"/>
              <a:cs typeface="Times New Roman"/>
            </a:endParaRPr>
          </a:p>
          <a:p>
            <a:pPr marL="318546" indent="-307149">
              <a:lnSpc>
                <a:spcPts val="2580"/>
              </a:lnSpc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BIG question: Why controller designed for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model</a:t>
            </a:r>
            <a:r>
              <a:rPr sz="2200" spc="-5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would</a:t>
            </a:r>
            <a:endParaRPr sz="2200">
              <a:latin typeface="Times New Roman"/>
              <a:cs typeface="Times New Roman"/>
            </a:endParaRPr>
          </a:p>
          <a:p>
            <a:pPr marL="318546">
              <a:lnSpc>
                <a:spcPts val="2580"/>
              </a:lnSpc>
            </a:pPr>
            <a:r>
              <a:rPr sz="2200" i="1" spc="-4" dirty="0">
                <a:latin typeface="Times New Roman"/>
                <a:cs typeface="Times New Roman"/>
              </a:rPr>
              <a:t>ever </a:t>
            </a:r>
            <a:r>
              <a:rPr sz="2200" spc="-4" dirty="0">
                <a:latin typeface="Times New Roman"/>
                <a:cs typeface="Times New Roman"/>
              </a:rPr>
              <a:t>work with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i="1" dirty="0">
                <a:latin typeface="Times New Roman"/>
                <a:cs typeface="Times New Roman"/>
              </a:rPr>
              <a:t>real</a:t>
            </a:r>
            <a:r>
              <a:rPr sz="2200" i="1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system?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4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Robustness, gain and phase</a:t>
            </a:r>
            <a:r>
              <a:rPr spc="-9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margins,</a:t>
            </a:r>
            <a:endParaRPr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26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Control design model, vs. control </a:t>
            </a:r>
            <a:r>
              <a:rPr spc="-9" dirty="0">
                <a:latin typeface="Times New Roman"/>
                <a:cs typeface="Times New Roman"/>
              </a:rPr>
              <a:t>analysis</a:t>
            </a:r>
            <a:r>
              <a:rPr spc="-22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model</a:t>
            </a:r>
            <a:endParaRPr>
              <a:latin typeface="Times New Roman"/>
              <a:cs typeface="Times New Roman"/>
            </a:endParaRPr>
          </a:p>
          <a:p>
            <a:pPr marL="678690" lvl="1" indent="-257572">
              <a:spcBef>
                <a:spcPts val="431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Monte-Carlo analysis </a:t>
            </a:r>
            <a:r>
              <a:rPr dirty="0">
                <a:latin typeface="Times New Roman"/>
                <a:cs typeface="Times New Roman"/>
              </a:rPr>
              <a:t>- a </a:t>
            </a:r>
            <a:r>
              <a:rPr spc="-4" dirty="0">
                <a:latin typeface="Times New Roman"/>
                <a:cs typeface="Times New Roman"/>
              </a:rPr>
              <a:t>fancy </a:t>
            </a:r>
            <a:r>
              <a:rPr dirty="0">
                <a:latin typeface="Times New Roman"/>
                <a:cs typeface="Times New Roman"/>
              </a:rPr>
              <a:t>name </a:t>
            </a:r>
            <a:r>
              <a:rPr spc="-4" dirty="0">
                <a:latin typeface="Times New Roman"/>
                <a:cs typeface="Times New Roman"/>
              </a:rPr>
              <a:t>for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4" dirty="0">
                <a:latin typeface="Times New Roman"/>
                <a:cs typeface="Times New Roman"/>
              </a:rPr>
              <a:t>desperate</a:t>
            </a:r>
            <a:r>
              <a:rPr spc="-22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approach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426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2</a:t>
            </a:fld>
            <a:endParaRPr spc="-4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6315" y="347856"/>
            <a:ext cx="5624368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Black-box model from</a:t>
            </a:r>
            <a:r>
              <a:rPr spc="-54" dirty="0"/>
              <a:t> </a:t>
            </a:r>
            <a:r>
              <a:rPr spc="-4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1" y="1773777"/>
            <a:ext cx="6705023" cy="1493390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marR="4559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Linear black-box model can be determined from the data,  e.g., step response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data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0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This is called model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identification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16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Lecture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401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3</a:t>
            </a:fld>
            <a:endParaRPr spc="-4" dirty="0"/>
          </a:p>
        </p:txBody>
      </p:sp>
      <p:sp>
        <p:nvSpPr>
          <p:cNvPr id="2" name="object 2"/>
          <p:cNvSpPr txBox="1"/>
          <p:nvPr/>
        </p:nvSpPr>
        <p:spPr>
          <a:xfrm>
            <a:off x="1088884" y="723398"/>
            <a:ext cx="6650758" cy="134777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332222">
              <a:spcBef>
                <a:spcPts val="90"/>
              </a:spcBef>
            </a:pPr>
            <a:r>
              <a:rPr sz="3900" i="1" spc="-4" dirty="0">
                <a:latin typeface="Times New Roman"/>
                <a:cs typeface="Times New Roman"/>
              </a:rPr>
              <a:t>z</a:t>
            </a:r>
            <a:r>
              <a:rPr sz="3900" spc="-4" dirty="0">
                <a:latin typeface="Times New Roman"/>
                <a:cs typeface="Times New Roman"/>
              </a:rPr>
              <a:t>-transform, Laplace</a:t>
            </a:r>
            <a:r>
              <a:rPr sz="3900" spc="-54" dirty="0">
                <a:latin typeface="Times New Roman"/>
                <a:cs typeface="Times New Roman"/>
              </a:rPr>
              <a:t> </a:t>
            </a:r>
            <a:r>
              <a:rPr sz="3900" spc="-4" dirty="0">
                <a:latin typeface="Times New Roman"/>
                <a:cs typeface="Times New Roman"/>
              </a:rPr>
              <a:t>transform</a:t>
            </a:r>
            <a:endParaRPr sz="3900">
              <a:latin typeface="Times New Roman"/>
              <a:cs typeface="Times New Roman"/>
            </a:endParaRPr>
          </a:p>
          <a:p>
            <a:pPr marL="318546" indent="-307149">
              <a:spcBef>
                <a:spcPts val="3100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Formal description of the transfer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function: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4486" y="2018193"/>
            <a:ext cx="3388014" cy="1240162"/>
          </a:xfrm>
          <a:prstGeom prst="rect">
            <a:avLst/>
          </a:prstGeom>
        </p:spPr>
        <p:txBody>
          <a:bodyPr vert="horz" wrap="square" lIns="0" tIns="82628" rIns="0" bIns="0" rtlCol="0">
            <a:spAutoFit/>
          </a:bodyPr>
          <a:lstStyle/>
          <a:p>
            <a:pPr marL="268399" indent="-257002">
              <a:spcBef>
                <a:spcPts val="651"/>
              </a:spcBef>
              <a:buChar char="–"/>
              <a:tabLst>
                <a:tab pos="268399" algn="l"/>
                <a:tab pos="268969" algn="l"/>
              </a:tabLst>
            </a:pPr>
            <a:r>
              <a:rPr spc="-4" dirty="0">
                <a:latin typeface="Times New Roman"/>
                <a:cs typeface="Times New Roman"/>
              </a:rPr>
              <a:t>function of complex </a:t>
            </a:r>
            <a:r>
              <a:rPr spc="-9" dirty="0">
                <a:latin typeface="Times New Roman"/>
                <a:cs typeface="Times New Roman"/>
              </a:rPr>
              <a:t>variable</a:t>
            </a:r>
            <a:r>
              <a:rPr spc="-27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  <a:p>
            <a:pPr marL="268399" indent="-257002">
              <a:spcBef>
                <a:spcPts val="556"/>
              </a:spcBef>
              <a:buChar char="–"/>
              <a:tabLst>
                <a:tab pos="268399" algn="l"/>
                <a:tab pos="268969" algn="l"/>
              </a:tabLst>
            </a:pPr>
            <a:r>
              <a:rPr spc="-4" dirty="0">
                <a:latin typeface="Times New Roman"/>
                <a:cs typeface="Times New Roman"/>
              </a:rPr>
              <a:t>analytical outside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4" dirty="0">
                <a:latin typeface="Times New Roman"/>
                <a:cs typeface="Times New Roman"/>
              </a:rPr>
              <a:t>circle</a:t>
            </a:r>
            <a:r>
              <a:rPr spc="-36" dirty="0">
                <a:latin typeface="Times New Roman"/>
                <a:cs typeface="Times New Roman"/>
              </a:rPr>
              <a:t> </a:t>
            </a:r>
            <a:r>
              <a:rPr sz="2200" i="1" spc="-4" dirty="0">
                <a:latin typeface="Times New Roman"/>
                <a:cs typeface="Times New Roman"/>
              </a:rPr>
              <a:t>|z|</a:t>
            </a:r>
            <a:r>
              <a:rPr sz="2200" spc="-4" dirty="0">
                <a:latin typeface="Symbol"/>
                <a:cs typeface="Symbol"/>
              </a:rPr>
              <a:t></a:t>
            </a:r>
            <a:r>
              <a:rPr sz="2200" i="1" spc="-4" dirty="0">
                <a:latin typeface="Times New Roman"/>
                <a:cs typeface="Times New Roman"/>
              </a:rPr>
              <a:t>r</a:t>
            </a:r>
            <a:endParaRPr sz="2200">
              <a:latin typeface="Times New Roman"/>
              <a:cs typeface="Times New Roman"/>
            </a:endParaRPr>
          </a:p>
          <a:p>
            <a:pPr marL="268399" indent="-257002">
              <a:spcBef>
                <a:spcPts val="507"/>
              </a:spcBef>
              <a:buChar char="–"/>
              <a:tabLst>
                <a:tab pos="268399" algn="l"/>
                <a:tab pos="268969" algn="l"/>
              </a:tabLst>
            </a:pPr>
            <a:r>
              <a:rPr spc="-4" dirty="0">
                <a:latin typeface="Times New Roman"/>
                <a:cs typeface="Times New Roman"/>
              </a:rPr>
              <a:t>for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4" dirty="0">
                <a:latin typeface="Times New Roman"/>
                <a:cs typeface="Times New Roman"/>
              </a:rPr>
              <a:t>stable system </a:t>
            </a:r>
            <a:r>
              <a:rPr sz="2200" i="1" dirty="0">
                <a:latin typeface="Times New Roman"/>
                <a:cs typeface="Times New Roman"/>
              </a:rPr>
              <a:t>r </a:t>
            </a:r>
            <a:r>
              <a:rPr sz="2200" dirty="0">
                <a:latin typeface="Symbol"/>
                <a:cs typeface="Symbol"/>
              </a:rPr>
              <a:t></a:t>
            </a:r>
            <a:r>
              <a:rPr sz="2200" spc="-2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7125" y="2212183"/>
            <a:ext cx="232064" cy="257735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1600" spc="58" dirty="0">
                <a:latin typeface="Symbol"/>
                <a:cs typeface="Symbol"/>
              </a:rPr>
              <a:t></a:t>
            </a:r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1798" y="2018563"/>
            <a:ext cx="167409" cy="257735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1600" dirty="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9815" y="1988146"/>
            <a:ext cx="2236355" cy="1392587"/>
          </a:xfrm>
          <a:prstGeom prst="rect">
            <a:avLst/>
          </a:prstGeom>
        </p:spPr>
        <p:txBody>
          <a:bodyPr vert="horz" wrap="square" lIns="0" tIns="78639" rIns="0" bIns="0" rtlCol="0">
            <a:spAutoFit/>
          </a:bodyPr>
          <a:lstStyle/>
          <a:p>
            <a:pPr marL="11397">
              <a:spcBef>
                <a:spcPts val="619"/>
              </a:spcBef>
            </a:pPr>
            <a:r>
              <a:rPr sz="2700" i="1" dirty="0">
                <a:latin typeface="Times New Roman"/>
                <a:cs typeface="Times New Roman"/>
              </a:rPr>
              <a:t>H</a:t>
            </a:r>
            <a:r>
              <a:rPr sz="2700" i="1" spc="-341" dirty="0">
                <a:latin typeface="Times New Roman"/>
                <a:cs typeface="Times New Roman"/>
              </a:rPr>
              <a:t> </a:t>
            </a:r>
            <a:r>
              <a:rPr sz="2700" spc="117" dirty="0">
                <a:latin typeface="Times New Roman"/>
                <a:cs typeface="Times New Roman"/>
              </a:rPr>
              <a:t>(</a:t>
            </a:r>
            <a:r>
              <a:rPr sz="2700" i="1" spc="117" dirty="0">
                <a:latin typeface="Times New Roman"/>
                <a:cs typeface="Times New Roman"/>
              </a:rPr>
              <a:t>z</a:t>
            </a:r>
            <a:r>
              <a:rPr sz="2700" spc="117" dirty="0">
                <a:latin typeface="Times New Roman"/>
                <a:cs typeface="Times New Roman"/>
              </a:rPr>
              <a:t>)</a:t>
            </a:r>
            <a:r>
              <a:rPr sz="2700" spc="-4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spc="-36" dirty="0">
                <a:latin typeface="Times New Roman"/>
                <a:cs typeface="Times New Roman"/>
              </a:rPr>
              <a:t> </a:t>
            </a:r>
            <a:r>
              <a:rPr sz="6100" spc="154" baseline="-8641" dirty="0">
                <a:latin typeface="Symbol"/>
                <a:cs typeface="Symbol"/>
              </a:rPr>
              <a:t></a:t>
            </a:r>
            <a:r>
              <a:rPr sz="2700" i="1" spc="102" dirty="0">
                <a:latin typeface="Times New Roman"/>
                <a:cs typeface="Times New Roman"/>
              </a:rPr>
              <a:t>h</a:t>
            </a:r>
            <a:r>
              <a:rPr sz="2700" spc="102" dirty="0">
                <a:latin typeface="Times New Roman"/>
                <a:cs typeface="Times New Roman"/>
              </a:rPr>
              <a:t>(</a:t>
            </a:r>
            <a:r>
              <a:rPr sz="2700" i="1" spc="102" dirty="0">
                <a:latin typeface="Times New Roman"/>
                <a:cs typeface="Times New Roman"/>
              </a:rPr>
              <a:t>k</a:t>
            </a:r>
            <a:r>
              <a:rPr sz="2700" i="1" spc="-440" dirty="0">
                <a:latin typeface="Times New Roman"/>
                <a:cs typeface="Times New Roman"/>
              </a:rPr>
              <a:t> </a:t>
            </a:r>
            <a:r>
              <a:rPr sz="2700" spc="-9" dirty="0">
                <a:latin typeface="Times New Roman"/>
                <a:cs typeface="Times New Roman"/>
              </a:rPr>
              <a:t>)</a:t>
            </a:r>
            <a:r>
              <a:rPr sz="2700" i="1" spc="-9" dirty="0">
                <a:latin typeface="Times New Roman"/>
                <a:cs typeface="Times New Roman"/>
              </a:rPr>
              <a:t>z</a:t>
            </a:r>
            <a:endParaRPr sz="2700">
              <a:latin typeface="Times New Roman"/>
              <a:cs typeface="Times New Roman"/>
            </a:endParaRPr>
          </a:p>
          <a:p>
            <a:pPr marL="276947" algn="ctr">
              <a:spcBef>
                <a:spcPts val="206"/>
              </a:spcBef>
            </a:pPr>
            <a:r>
              <a:rPr sz="1600" i="1" dirty="0">
                <a:latin typeface="Times New Roman"/>
                <a:cs typeface="Times New Roman"/>
              </a:rPr>
              <a:t>k</a:t>
            </a:r>
            <a:r>
              <a:rPr sz="1600" i="1" spc="-202" dirty="0">
                <a:latin typeface="Times New Roman"/>
                <a:cs typeface="Times New Roman"/>
              </a:rPr>
              <a:t> </a:t>
            </a:r>
            <a:r>
              <a:rPr sz="1600" spc="18" dirty="0">
                <a:latin typeface="Symbol"/>
                <a:cs typeface="Symbol"/>
              </a:rPr>
              <a:t></a:t>
            </a:r>
            <a:r>
              <a:rPr sz="1600" spc="18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7498" y="3861630"/>
            <a:ext cx="3992418" cy="1635931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Laplace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transform: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503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function of complex </a:t>
            </a:r>
            <a:r>
              <a:rPr spc="-9" dirty="0">
                <a:latin typeface="Times New Roman"/>
                <a:cs typeface="Times New Roman"/>
              </a:rPr>
              <a:t>variable</a:t>
            </a:r>
            <a:r>
              <a:rPr spc="-49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561"/>
              </a:spcBef>
              <a:buChar char="–"/>
              <a:tabLst>
                <a:tab pos="678690" algn="l"/>
                <a:tab pos="679260" algn="l"/>
              </a:tabLst>
            </a:pPr>
            <a:r>
              <a:rPr spc="-9" dirty="0">
                <a:latin typeface="Times New Roman"/>
                <a:cs typeface="Times New Roman"/>
              </a:rPr>
              <a:t>analytical in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4" dirty="0">
                <a:latin typeface="Times New Roman"/>
                <a:cs typeface="Times New Roman"/>
              </a:rPr>
              <a:t>half plane  </a:t>
            </a:r>
            <a:r>
              <a:rPr sz="2200" spc="-4" dirty="0">
                <a:latin typeface="Times New Roman"/>
                <a:cs typeface="Times New Roman"/>
              </a:rPr>
              <a:t>Re </a:t>
            </a:r>
            <a:r>
              <a:rPr sz="2200" i="1" dirty="0">
                <a:latin typeface="Times New Roman"/>
                <a:cs typeface="Times New Roman"/>
              </a:rPr>
              <a:t>s </a:t>
            </a:r>
            <a:r>
              <a:rPr sz="2200" dirty="0">
                <a:latin typeface="Symbol"/>
                <a:cs typeface="Symbol"/>
              </a:rPr>
              <a:t>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  <a:p>
            <a:pPr marL="678690" lvl="1" indent="-257572">
              <a:spcBef>
                <a:spcPts val="516"/>
              </a:spcBef>
              <a:buChar char="–"/>
              <a:tabLst>
                <a:tab pos="678690" algn="l"/>
                <a:tab pos="679260" algn="l"/>
              </a:tabLst>
            </a:pPr>
            <a:r>
              <a:rPr spc="-4" dirty="0">
                <a:latin typeface="Times New Roman"/>
                <a:cs typeface="Times New Roman"/>
              </a:rPr>
              <a:t>for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4" dirty="0">
                <a:latin typeface="Times New Roman"/>
                <a:cs typeface="Times New Roman"/>
              </a:rPr>
              <a:t>stable system </a:t>
            </a:r>
            <a:r>
              <a:rPr sz="2200" i="1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Symbol"/>
                <a:cs typeface="Symbol"/>
              </a:rPr>
              <a:t></a:t>
            </a:r>
            <a:r>
              <a:rPr sz="2200" spc="-2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1287" y="3992247"/>
            <a:ext cx="2471305" cy="144779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R="67812" algn="ctr">
              <a:lnSpc>
                <a:spcPts val="1265"/>
              </a:lnSpc>
              <a:spcBef>
                <a:spcPts val="90"/>
              </a:spcBef>
            </a:pPr>
            <a:r>
              <a:rPr sz="1600" dirty="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  <a:p>
            <a:pPr algn="ctr">
              <a:lnSpc>
                <a:spcPts val="4227"/>
              </a:lnSpc>
              <a:tabLst>
                <a:tab pos="1099239" algn="l"/>
              </a:tabLst>
            </a:pPr>
            <a:r>
              <a:rPr sz="2700" i="1" dirty="0">
                <a:latin typeface="Times New Roman"/>
                <a:cs typeface="Times New Roman"/>
              </a:rPr>
              <a:t>H</a:t>
            </a:r>
            <a:r>
              <a:rPr sz="2700" i="1" spc="-332" dirty="0">
                <a:latin typeface="Times New Roman"/>
                <a:cs typeface="Times New Roman"/>
              </a:rPr>
              <a:t> </a:t>
            </a:r>
            <a:r>
              <a:rPr sz="2700" spc="81" dirty="0">
                <a:latin typeface="Times New Roman"/>
                <a:cs typeface="Times New Roman"/>
              </a:rPr>
              <a:t>(</a:t>
            </a:r>
            <a:r>
              <a:rPr sz="2700" i="1" spc="81" dirty="0">
                <a:latin typeface="Times New Roman"/>
                <a:cs typeface="Times New Roman"/>
              </a:rPr>
              <a:t>s</a:t>
            </a:r>
            <a:r>
              <a:rPr sz="2700" spc="81" dirty="0">
                <a:latin typeface="Times New Roman"/>
                <a:cs typeface="Times New Roman"/>
              </a:rPr>
              <a:t>)</a:t>
            </a:r>
            <a:r>
              <a:rPr sz="2700" spc="-18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dirty="0">
                <a:latin typeface="Times New Roman"/>
                <a:cs typeface="Times New Roman"/>
              </a:rPr>
              <a:t>	</a:t>
            </a:r>
            <a:r>
              <a:rPr sz="6100" baseline="-12962" dirty="0">
                <a:latin typeface="Symbol"/>
                <a:cs typeface="Symbol"/>
              </a:rPr>
              <a:t></a:t>
            </a:r>
            <a:r>
              <a:rPr sz="6100" spc="-955" baseline="-12962" dirty="0">
                <a:latin typeface="Times New Roman"/>
                <a:cs typeface="Times New Roman"/>
              </a:rPr>
              <a:t> </a:t>
            </a:r>
            <a:r>
              <a:rPr sz="2700" i="1" spc="63" dirty="0">
                <a:latin typeface="Times New Roman"/>
                <a:cs typeface="Times New Roman"/>
              </a:rPr>
              <a:t>h</a:t>
            </a:r>
            <a:r>
              <a:rPr sz="2700" spc="63" dirty="0">
                <a:latin typeface="Times New Roman"/>
                <a:cs typeface="Times New Roman"/>
              </a:rPr>
              <a:t>(</a:t>
            </a:r>
            <a:r>
              <a:rPr sz="2700" i="1" spc="63" dirty="0">
                <a:latin typeface="Times New Roman"/>
                <a:cs typeface="Times New Roman"/>
              </a:rPr>
              <a:t>t</a:t>
            </a:r>
            <a:r>
              <a:rPr sz="2700" spc="63" dirty="0">
                <a:latin typeface="Times New Roman"/>
                <a:cs typeface="Times New Roman"/>
              </a:rPr>
              <a:t>)</a:t>
            </a:r>
            <a:r>
              <a:rPr sz="2700" i="1" spc="63" dirty="0">
                <a:latin typeface="Times New Roman"/>
                <a:cs typeface="Times New Roman"/>
              </a:rPr>
              <a:t>e</a:t>
            </a:r>
            <a:r>
              <a:rPr sz="2400" i="1" spc="93" baseline="42857" dirty="0">
                <a:latin typeface="Times New Roman"/>
                <a:cs typeface="Times New Roman"/>
              </a:rPr>
              <a:t>st</a:t>
            </a:r>
            <a:r>
              <a:rPr sz="2700" i="1" spc="63" dirty="0">
                <a:latin typeface="Times New Roman"/>
                <a:cs typeface="Times New Roman"/>
              </a:rPr>
              <a:t>dt</a:t>
            </a:r>
            <a:endParaRPr sz="2700">
              <a:latin typeface="Times New Roman"/>
              <a:cs typeface="Times New Roman"/>
            </a:endParaRPr>
          </a:p>
          <a:p>
            <a:pPr marR="64963" algn="ctr">
              <a:lnSpc>
                <a:spcPts val="1876"/>
              </a:lnSpc>
              <a:spcBef>
                <a:spcPts val="552"/>
              </a:spcBef>
            </a:pPr>
            <a:r>
              <a:rPr sz="1600" spc="31" dirty="0">
                <a:latin typeface="Symbol"/>
                <a:cs typeface="Symbol"/>
              </a:rPr>
              <a:t></a:t>
            </a:r>
            <a:endParaRPr sz="1600">
              <a:latin typeface="Symbol"/>
              <a:cs typeface="Symbol"/>
            </a:endParaRPr>
          </a:p>
          <a:p>
            <a:pPr marR="35331" algn="ctr">
              <a:lnSpc>
                <a:spcPts val="3167"/>
              </a:lnSpc>
            </a:pPr>
            <a:r>
              <a:rPr sz="2600" i="1" spc="-90" dirty="0">
                <a:latin typeface="Times New Roman"/>
                <a:cs typeface="Times New Roman"/>
              </a:rPr>
              <a:t>y</a:t>
            </a:r>
            <a:r>
              <a:rPr sz="4000" spc="-135" baseline="1883" dirty="0">
                <a:latin typeface="Times New Roman"/>
                <a:cs typeface="Times New Roman"/>
              </a:rPr>
              <a:t>ˆ</a:t>
            </a:r>
            <a:r>
              <a:rPr sz="2600" spc="-90" dirty="0">
                <a:latin typeface="Times New Roman"/>
                <a:cs typeface="Times New Roman"/>
              </a:rPr>
              <a:t>(</a:t>
            </a:r>
            <a:r>
              <a:rPr sz="2600" i="1" spc="-90" dirty="0">
                <a:latin typeface="Times New Roman"/>
                <a:cs typeface="Times New Roman"/>
              </a:rPr>
              <a:t>s</a:t>
            </a:r>
            <a:r>
              <a:rPr sz="2600" spc="-90" dirty="0">
                <a:latin typeface="Times New Roman"/>
                <a:cs typeface="Times New Roman"/>
              </a:rPr>
              <a:t>) </a:t>
            </a:r>
            <a:r>
              <a:rPr sz="2600" spc="13" dirty="0">
                <a:latin typeface="Symbol"/>
                <a:cs typeface="Symbol"/>
              </a:rPr>
              <a:t></a:t>
            </a:r>
            <a:r>
              <a:rPr sz="2600" spc="13" dirty="0">
                <a:latin typeface="Times New Roman"/>
                <a:cs typeface="Times New Roman"/>
              </a:rPr>
              <a:t> </a:t>
            </a:r>
            <a:r>
              <a:rPr sz="2600" i="1" spc="22" dirty="0">
                <a:latin typeface="Times New Roman"/>
                <a:cs typeface="Times New Roman"/>
              </a:rPr>
              <a:t>H</a:t>
            </a:r>
            <a:r>
              <a:rPr sz="2600" i="1" spc="-211" dirty="0">
                <a:latin typeface="Times New Roman"/>
                <a:cs typeface="Times New Roman"/>
              </a:rPr>
              <a:t> </a:t>
            </a:r>
            <a:r>
              <a:rPr sz="2600" spc="-22" dirty="0">
                <a:latin typeface="Times New Roman"/>
                <a:cs typeface="Times New Roman"/>
              </a:rPr>
              <a:t>(</a:t>
            </a:r>
            <a:r>
              <a:rPr sz="2600" i="1" spc="-22" dirty="0">
                <a:latin typeface="Times New Roman"/>
                <a:cs typeface="Times New Roman"/>
              </a:rPr>
              <a:t>s</a:t>
            </a:r>
            <a:r>
              <a:rPr sz="2600" spc="-22" dirty="0">
                <a:latin typeface="Times New Roman"/>
                <a:cs typeface="Times New Roman"/>
              </a:rPr>
              <a:t>)</a:t>
            </a:r>
            <a:r>
              <a:rPr sz="2600" i="1" spc="-22" dirty="0">
                <a:latin typeface="Times New Roman"/>
                <a:cs typeface="Times New Roman"/>
              </a:rPr>
              <a:t>u</a:t>
            </a:r>
            <a:r>
              <a:rPr sz="4000" spc="-33" baseline="1883" dirty="0">
                <a:latin typeface="Times New Roman"/>
                <a:cs typeface="Times New Roman"/>
              </a:rPr>
              <a:t>ˆ</a:t>
            </a:r>
            <a:r>
              <a:rPr sz="2600" spc="-22" dirty="0">
                <a:latin typeface="Times New Roman"/>
                <a:cs typeface="Times New Roman"/>
              </a:rPr>
              <a:t>(</a:t>
            </a:r>
            <a:r>
              <a:rPr sz="2600" i="1" spc="-22" dirty="0">
                <a:latin typeface="Times New Roman"/>
                <a:cs typeface="Times New Roman"/>
              </a:rPr>
              <a:t>s</a:t>
            </a:r>
            <a:r>
              <a:rPr sz="2600" spc="-22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742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43" y="347856"/>
            <a:ext cx="3509241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/>
              <a:t>Stability</a:t>
            </a:r>
            <a:r>
              <a:rPr spc="-90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1" y="1710290"/>
            <a:ext cx="6720609" cy="1156313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Transfer function poles tell you everything about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stability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Model-based analysis for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simple feedback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example: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7881" y="3475924"/>
            <a:ext cx="124691" cy="258296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82400" y="3232864"/>
            <a:ext cx="1478395" cy="0"/>
          </a:xfrm>
          <a:custGeom>
            <a:avLst/>
            <a:gdLst/>
            <a:ahLst/>
            <a:cxnLst/>
            <a:rect l="l" t="t" r="r" b="b"/>
            <a:pathLst>
              <a:path w="1626234">
                <a:moveTo>
                  <a:pt x="0" y="0"/>
                </a:moveTo>
                <a:lnTo>
                  <a:pt x="1625980" y="0"/>
                </a:lnTo>
              </a:path>
            </a:pathLst>
          </a:custGeom>
          <a:ln w="158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7999" y="3193218"/>
            <a:ext cx="124691" cy="258296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2536" y="3193218"/>
            <a:ext cx="124691" cy="258296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68" y="2669345"/>
            <a:ext cx="4976668" cy="1024340"/>
          </a:xfrm>
          <a:prstGeom prst="rect">
            <a:avLst/>
          </a:prstGeom>
        </p:spPr>
        <p:txBody>
          <a:bodyPr vert="horz" wrap="square" lIns="0" tIns="102573" rIns="0" bIns="0" rtlCol="0">
            <a:spAutoFit/>
          </a:bodyPr>
          <a:lstStyle/>
          <a:p>
            <a:pPr marL="53566">
              <a:spcBef>
                <a:spcPts val="808"/>
              </a:spcBef>
              <a:tabLst>
                <a:tab pos="3953612" algn="l"/>
              </a:tabLst>
            </a:pPr>
            <a:r>
              <a:rPr sz="4000" i="1" baseline="1851" dirty="0">
                <a:latin typeface="Times New Roman"/>
                <a:cs typeface="Times New Roman"/>
              </a:rPr>
              <a:t>y </a:t>
            </a:r>
            <a:r>
              <a:rPr sz="4000" baseline="1851" dirty="0">
                <a:latin typeface="Symbol"/>
                <a:cs typeface="Symbol"/>
              </a:rPr>
              <a:t></a:t>
            </a:r>
            <a:r>
              <a:rPr sz="4000" spc="222" baseline="1851" dirty="0">
                <a:latin typeface="Times New Roman"/>
                <a:cs typeface="Times New Roman"/>
              </a:rPr>
              <a:t> </a:t>
            </a:r>
            <a:r>
              <a:rPr sz="4000" i="1" baseline="1851" dirty="0">
                <a:latin typeface="Times New Roman"/>
                <a:cs typeface="Times New Roman"/>
              </a:rPr>
              <a:t>H</a:t>
            </a:r>
            <a:r>
              <a:rPr sz="4000" i="1" spc="-491" baseline="1851" dirty="0">
                <a:latin typeface="Times New Roman"/>
                <a:cs typeface="Times New Roman"/>
              </a:rPr>
              <a:t> </a:t>
            </a:r>
            <a:r>
              <a:rPr sz="4000" spc="135" baseline="1851" dirty="0">
                <a:latin typeface="Times New Roman"/>
                <a:cs typeface="Times New Roman"/>
              </a:rPr>
              <a:t>(</a:t>
            </a:r>
            <a:r>
              <a:rPr sz="4000" i="1" spc="135" baseline="1851" dirty="0">
                <a:latin typeface="Times New Roman"/>
                <a:cs typeface="Times New Roman"/>
              </a:rPr>
              <a:t>z</a:t>
            </a:r>
            <a:r>
              <a:rPr sz="4000" spc="135" baseline="1851" dirty="0">
                <a:latin typeface="Times New Roman"/>
                <a:cs typeface="Times New Roman"/>
              </a:rPr>
              <a:t>)</a:t>
            </a:r>
            <a:r>
              <a:rPr sz="4000" i="1" spc="135" baseline="1851" dirty="0">
                <a:latin typeface="Times New Roman"/>
                <a:cs typeface="Times New Roman"/>
              </a:rPr>
              <a:t>u	</a:t>
            </a:r>
            <a:r>
              <a:rPr sz="2700" i="1" spc="4" dirty="0">
                <a:latin typeface="Times New Roman"/>
                <a:cs typeface="Times New Roman"/>
              </a:rPr>
              <a:t>H</a:t>
            </a:r>
            <a:r>
              <a:rPr sz="2700" i="1" spc="-386" dirty="0">
                <a:latin typeface="Times New Roman"/>
                <a:cs typeface="Times New Roman"/>
              </a:rPr>
              <a:t> </a:t>
            </a:r>
            <a:r>
              <a:rPr sz="2700" spc="126" dirty="0">
                <a:latin typeface="Times New Roman"/>
                <a:cs typeface="Times New Roman"/>
              </a:rPr>
              <a:t>(</a:t>
            </a:r>
            <a:r>
              <a:rPr sz="2700" i="1" spc="126" dirty="0">
                <a:latin typeface="Times New Roman"/>
                <a:cs typeface="Times New Roman"/>
              </a:rPr>
              <a:t>z</a:t>
            </a:r>
            <a:r>
              <a:rPr sz="2700" spc="126" dirty="0">
                <a:latin typeface="Times New Roman"/>
                <a:cs typeface="Times New Roman"/>
              </a:rPr>
              <a:t>)</a:t>
            </a:r>
            <a:r>
              <a:rPr sz="2700" i="1" spc="126" dirty="0">
                <a:latin typeface="Times New Roman"/>
                <a:cs typeface="Times New Roman"/>
              </a:rPr>
              <a:t>K</a:t>
            </a:r>
            <a:endParaRPr sz="2700">
              <a:latin typeface="Times New Roman"/>
              <a:cs typeface="Times New Roman"/>
            </a:endParaRPr>
          </a:p>
          <a:p>
            <a:pPr marL="11397">
              <a:spcBef>
                <a:spcPts val="709"/>
              </a:spcBef>
              <a:tabLst>
                <a:tab pos="2014416" algn="l"/>
              </a:tabLst>
            </a:pPr>
            <a:r>
              <a:rPr sz="2700" i="1" dirty="0">
                <a:latin typeface="Times New Roman"/>
                <a:cs typeface="Times New Roman"/>
              </a:rPr>
              <a:t>u</a:t>
            </a:r>
            <a:r>
              <a:rPr sz="2700" i="1" spc="13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90" dirty="0">
                <a:latin typeface="Symbol"/>
                <a:cs typeface="Symbol"/>
              </a:rPr>
              <a:t></a:t>
            </a:r>
            <a:r>
              <a:rPr sz="2700" i="1" spc="90" dirty="0">
                <a:latin typeface="Times New Roman"/>
                <a:cs typeface="Times New Roman"/>
              </a:rPr>
              <a:t>K</a:t>
            </a:r>
            <a:r>
              <a:rPr sz="2700" i="1" spc="-412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</a:t>
            </a:r>
            <a:r>
              <a:rPr sz="2700" spc="-283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y</a:t>
            </a:r>
            <a:r>
              <a:rPr sz="2700" i="1" spc="-63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</a:t>
            </a:r>
            <a:r>
              <a:rPr sz="2700" spc="130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y	</a:t>
            </a:r>
            <a:r>
              <a:rPr sz="2700" dirty="0">
                <a:latin typeface="Times New Roman"/>
                <a:cs typeface="Times New Roman"/>
              </a:rPr>
              <a:t>)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1191" y="3230295"/>
            <a:ext cx="1464541" cy="843081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700" spc="4" dirty="0">
                <a:latin typeface="Times New Roman"/>
                <a:cs typeface="Times New Roman"/>
              </a:rPr>
              <a:t>1</a:t>
            </a:r>
            <a:r>
              <a:rPr sz="2700" spc="-408" dirty="0">
                <a:latin typeface="Times New Roman"/>
                <a:cs typeface="Times New Roman"/>
              </a:rPr>
              <a:t> </a:t>
            </a:r>
            <a:r>
              <a:rPr sz="2700" spc="4" dirty="0">
                <a:latin typeface="Symbol"/>
                <a:cs typeface="Symbol"/>
              </a:rPr>
              <a:t></a:t>
            </a:r>
            <a:r>
              <a:rPr sz="2700" spc="-81" dirty="0">
                <a:latin typeface="Times New Roman"/>
                <a:cs typeface="Times New Roman"/>
              </a:rPr>
              <a:t> </a:t>
            </a:r>
            <a:r>
              <a:rPr sz="2700" i="1" spc="4" dirty="0">
                <a:latin typeface="Times New Roman"/>
                <a:cs typeface="Times New Roman"/>
              </a:rPr>
              <a:t>H</a:t>
            </a:r>
            <a:r>
              <a:rPr sz="2700" i="1" spc="-345" dirty="0">
                <a:latin typeface="Times New Roman"/>
                <a:cs typeface="Times New Roman"/>
              </a:rPr>
              <a:t> </a:t>
            </a:r>
            <a:r>
              <a:rPr sz="2700" spc="126" dirty="0">
                <a:latin typeface="Times New Roman"/>
                <a:cs typeface="Times New Roman"/>
              </a:rPr>
              <a:t>(</a:t>
            </a:r>
            <a:r>
              <a:rPr sz="2700" i="1" spc="126" dirty="0">
                <a:latin typeface="Times New Roman"/>
                <a:cs typeface="Times New Roman"/>
              </a:rPr>
              <a:t>z</a:t>
            </a:r>
            <a:r>
              <a:rPr sz="2700" spc="126" dirty="0">
                <a:latin typeface="Times New Roman"/>
                <a:cs typeface="Times New Roman"/>
              </a:rPr>
              <a:t>)</a:t>
            </a:r>
            <a:r>
              <a:rPr sz="2700" i="1" spc="126" dirty="0">
                <a:latin typeface="Times New Roman"/>
                <a:cs typeface="Times New Roman"/>
              </a:rPr>
              <a:t>K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0288" y="2969449"/>
            <a:ext cx="3616036" cy="426944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  <a:tabLst>
                <a:tab pos="2086787" algn="l"/>
                <a:tab pos="2478273" algn="l"/>
              </a:tabLst>
            </a:pPr>
            <a:r>
              <a:rPr sz="2700" i="1" spc="4" dirty="0">
                <a:latin typeface="Times New Roman"/>
                <a:cs typeface="Times New Roman"/>
              </a:rPr>
              <a:t>y</a:t>
            </a:r>
            <a:r>
              <a:rPr sz="2700" i="1" spc="72" dirty="0">
                <a:latin typeface="Times New Roman"/>
                <a:cs typeface="Times New Roman"/>
              </a:rPr>
              <a:t> </a:t>
            </a:r>
            <a:r>
              <a:rPr sz="2700" spc="4" dirty="0">
                <a:latin typeface="Symbol"/>
                <a:cs typeface="Symbol"/>
              </a:rPr>
              <a:t></a:t>
            </a:r>
            <a:r>
              <a:rPr sz="2700" spc="4" dirty="0">
                <a:latin typeface="Times New Roman"/>
                <a:cs typeface="Times New Roman"/>
              </a:rPr>
              <a:t>	</a:t>
            </a:r>
            <a:r>
              <a:rPr sz="2700" i="1" spc="4" dirty="0">
                <a:latin typeface="Times New Roman"/>
                <a:cs typeface="Times New Roman"/>
              </a:rPr>
              <a:t>y	</a:t>
            </a:r>
            <a:r>
              <a:rPr sz="2700" spc="4" dirty="0">
                <a:latin typeface="Symbol"/>
                <a:cs typeface="Symbol"/>
              </a:rPr>
              <a:t></a:t>
            </a:r>
            <a:r>
              <a:rPr sz="2700" spc="4" dirty="0">
                <a:latin typeface="Times New Roman"/>
                <a:cs typeface="Times New Roman"/>
              </a:rPr>
              <a:t> </a:t>
            </a:r>
            <a:r>
              <a:rPr sz="2700" i="1" spc="94" dirty="0">
                <a:latin typeface="Times New Roman"/>
                <a:cs typeface="Times New Roman"/>
              </a:rPr>
              <a:t>L</a:t>
            </a:r>
            <a:r>
              <a:rPr sz="2700" spc="94" dirty="0">
                <a:latin typeface="Times New Roman"/>
                <a:cs typeface="Times New Roman"/>
              </a:rPr>
              <a:t>(</a:t>
            </a:r>
            <a:r>
              <a:rPr sz="2700" i="1" spc="94" dirty="0">
                <a:latin typeface="Times New Roman"/>
                <a:cs typeface="Times New Roman"/>
              </a:rPr>
              <a:t>z</a:t>
            </a:r>
            <a:r>
              <a:rPr sz="2700" spc="94" dirty="0">
                <a:latin typeface="Times New Roman"/>
                <a:cs typeface="Times New Roman"/>
              </a:rPr>
              <a:t>)</a:t>
            </a:r>
            <a:r>
              <a:rPr sz="2700" spc="-345" dirty="0">
                <a:latin typeface="Times New Roman"/>
                <a:cs typeface="Times New Roman"/>
              </a:rPr>
              <a:t> </a:t>
            </a:r>
            <a:r>
              <a:rPr sz="2700" i="1" spc="4" dirty="0">
                <a:latin typeface="Times New Roman"/>
                <a:cs typeface="Times New Roman"/>
              </a:rPr>
              <a:t>y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51352" y="3059408"/>
            <a:ext cx="794327" cy="367552"/>
          </a:xfrm>
          <a:custGeom>
            <a:avLst/>
            <a:gdLst/>
            <a:ahLst/>
            <a:cxnLst/>
            <a:rect l="l" t="t" r="r" b="b"/>
            <a:pathLst>
              <a:path w="873760" h="416560">
                <a:moveTo>
                  <a:pt x="655256" y="0"/>
                </a:moveTo>
                <a:lnTo>
                  <a:pt x="655256" y="103619"/>
                </a:lnTo>
                <a:lnTo>
                  <a:pt x="0" y="103619"/>
                </a:lnTo>
                <a:lnTo>
                  <a:pt x="0" y="312394"/>
                </a:lnTo>
                <a:lnTo>
                  <a:pt x="655256" y="312394"/>
                </a:lnTo>
                <a:lnTo>
                  <a:pt x="655256" y="416013"/>
                </a:lnTo>
                <a:lnTo>
                  <a:pt x="873175" y="207251"/>
                </a:lnTo>
                <a:lnTo>
                  <a:pt x="65525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3691" y="4068998"/>
            <a:ext cx="6751781" cy="1429270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marR="411431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dirty="0">
                <a:latin typeface="Times New Roman"/>
                <a:cs typeface="Times New Roman"/>
              </a:rPr>
              <a:t>If </a:t>
            </a:r>
            <a:r>
              <a:rPr sz="2200" i="1" dirty="0">
                <a:latin typeface="Times New Roman"/>
                <a:cs typeface="Times New Roman"/>
              </a:rPr>
              <a:t>H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i="1" dirty="0">
                <a:latin typeface="Times New Roman"/>
                <a:cs typeface="Times New Roman"/>
              </a:rPr>
              <a:t>z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4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rational transfer function describing an IIR  model</a:t>
            </a:r>
            <a:endParaRPr sz="2200">
              <a:latin typeface="Times New Roman"/>
              <a:cs typeface="Times New Roman"/>
            </a:endParaRPr>
          </a:p>
          <a:p>
            <a:pPr marL="319115" marR="4559" indent="-307718">
              <a:spcBef>
                <a:spcPts val="50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Then </a:t>
            </a:r>
            <a:r>
              <a:rPr sz="2200" i="1" dirty="0">
                <a:latin typeface="Times New Roman"/>
                <a:cs typeface="Times New Roman"/>
              </a:rPr>
              <a:t>L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i="1" dirty="0">
                <a:latin typeface="Times New Roman"/>
                <a:cs typeface="Times New Roman"/>
              </a:rPr>
              <a:t>z</a:t>
            </a:r>
            <a:r>
              <a:rPr sz="2200" dirty="0">
                <a:latin typeface="Times New Roman"/>
                <a:cs typeface="Times New Roman"/>
              </a:rPr>
              <a:t>) </a:t>
            </a:r>
            <a:r>
              <a:rPr sz="2200" spc="-4" dirty="0">
                <a:latin typeface="Times New Roman"/>
                <a:cs typeface="Times New Roman"/>
              </a:rPr>
              <a:t>also is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rational transfer function describing an  IIR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4</a:t>
            </a:fld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5431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478" y="347856"/>
            <a:ext cx="5881832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/>
              <a:t>Poles and Zeros &lt;=&gt;</a:t>
            </a:r>
            <a:r>
              <a:rPr spc="-81" dirty="0"/>
              <a:t> </a:t>
            </a:r>
            <a:r>
              <a:rPr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2" y="1541944"/>
            <a:ext cx="2075295" cy="817759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…</a:t>
            </a:r>
            <a:r>
              <a:rPr sz="2200" b="1" spc="-4" dirty="0">
                <a:latin typeface="Times New Roman"/>
                <a:cs typeface="Times New Roman"/>
              </a:rPr>
              <a:t>not quite</a:t>
            </a:r>
            <a:r>
              <a:rPr sz="2200" b="1" spc="-54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so!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50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9" dirty="0">
                <a:latin typeface="Times New Roman"/>
                <a:cs typeface="Times New Roman"/>
              </a:rPr>
              <a:t>Example: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6176" y="2625101"/>
            <a:ext cx="760845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612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96464" y="2621792"/>
            <a:ext cx="740063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z </a:t>
            </a:r>
            <a:r>
              <a:rPr sz="2200" dirty="0">
                <a:latin typeface="Symbol"/>
                <a:cs typeface="Symbol"/>
              </a:rPr>
              <a:t></a:t>
            </a:r>
            <a:r>
              <a:rPr sz="2200" spc="-301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0.7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701" y="2245304"/>
            <a:ext cx="131618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9426" y="2413379"/>
            <a:ext cx="1386609" cy="68861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y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H </a:t>
            </a:r>
            <a:r>
              <a:rPr sz="2200" spc="76" dirty="0">
                <a:latin typeface="Times New Roman"/>
                <a:cs typeface="Times New Roman"/>
              </a:rPr>
              <a:t>(</a:t>
            </a:r>
            <a:r>
              <a:rPr sz="2200" i="1" spc="76" dirty="0">
                <a:latin typeface="Times New Roman"/>
                <a:cs typeface="Times New Roman"/>
              </a:rPr>
              <a:t>z</a:t>
            </a:r>
            <a:r>
              <a:rPr sz="2200" spc="76" dirty="0">
                <a:latin typeface="Times New Roman"/>
                <a:cs typeface="Times New Roman"/>
              </a:rPr>
              <a:t>)</a:t>
            </a:r>
            <a:r>
              <a:rPr sz="2200" i="1" spc="76" dirty="0">
                <a:latin typeface="Times New Roman"/>
                <a:cs typeface="Times New Roman"/>
              </a:rPr>
              <a:t>u</a:t>
            </a:r>
            <a:r>
              <a:rPr sz="2200" i="1" spc="-19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99222" y="3864819"/>
            <a:ext cx="5380759" cy="0"/>
          </a:xfrm>
          <a:custGeom>
            <a:avLst/>
            <a:gdLst/>
            <a:ahLst/>
            <a:cxnLst/>
            <a:rect l="l" t="t" r="r" b="b"/>
            <a:pathLst>
              <a:path w="5918834">
                <a:moveTo>
                  <a:pt x="0" y="0"/>
                </a:moveTo>
                <a:lnTo>
                  <a:pt x="5918720" y="0"/>
                </a:lnTo>
              </a:path>
            </a:pathLst>
          </a:custGeom>
          <a:ln w="12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39507" y="3741160"/>
            <a:ext cx="294409" cy="539282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3200" i="1" spc="6" baseline="-24305" dirty="0">
                <a:latin typeface="Times New Roman"/>
                <a:cs typeface="Times New Roman"/>
              </a:rPr>
              <a:t>z</a:t>
            </a:r>
            <a:r>
              <a:rPr sz="1300" dirty="0">
                <a:latin typeface="Times New Roman"/>
                <a:cs typeface="Times New Roman"/>
              </a:rPr>
              <a:t>19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8244" y="3364674"/>
            <a:ext cx="295564" cy="539282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3200" i="1" spc="27" baseline="-25462" dirty="0">
                <a:latin typeface="Times New Roman"/>
                <a:cs typeface="Times New Roman"/>
              </a:rPr>
              <a:t>z</a:t>
            </a:r>
            <a:r>
              <a:rPr sz="1300" dirty="0">
                <a:latin typeface="Times New Roman"/>
                <a:cs typeface="Times New Roman"/>
              </a:rPr>
              <a:t>19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01180" y="3485687"/>
            <a:ext cx="2990850" cy="68804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2200" dirty="0">
                <a:latin typeface="Symbol"/>
                <a:cs typeface="Symbol"/>
              </a:rPr>
              <a:t></a:t>
            </a:r>
            <a:r>
              <a:rPr sz="2200" spc="-238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...</a:t>
            </a:r>
            <a:r>
              <a:rPr sz="2200" spc="-228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</a:t>
            </a:r>
            <a:r>
              <a:rPr sz="2200" spc="-162" dirty="0">
                <a:latin typeface="Times New Roman"/>
                <a:cs typeface="Times New Roman"/>
              </a:rPr>
              <a:t> </a:t>
            </a:r>
            <a:r>
              <a:rPr sz="2200" spc="-27" dirty="0">
                <a:latin typeface="Times New Roman"/>
                <a:cs typeface="Times New Roman"/>
              </a:rPr>
              <a:t>0</a:t>
            </a:r>
            <a:r>
              <a:rPr sz="2200" i="1" spc="-27" dirty="0">
                <a:latin typeface="Times New Roman"/>
                <a:cs typeface="Times New Roman"/>
              </a:rPr>
              <a:t>.</a:t>
            </a:r>
            <a:r>
              <a:rPr sz="2200" spc="-27" dirty="0">
                <a:latin typeface="Times New Roman"/>
                <a:cs typeface="Times New Roman"/>
              </a:rPr>
              <a:t>001628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z</a:t>
            </a:r>
            <a:r>
              <a:rPr sz="2200" i="1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</a:t>
            </a:r>
            <a:r>
              <a:rPr sz="2200" spc="-162" dirty="0">
                <a:latin typeface="Times New Roman"/>
                <a:cs typeface="Times New Roman"/>
              </a:rPr>
              <a:t> </a:t>
            </a:r>
            <a:r>
              <a:rPr sz="2200" spc="-31" dirty="0">
                <a:latin typeface="Times New Roman"/>
                <a:cs typeface="Times New Roman"/>
              </a:rPr>
              <a:t>0</a:t>
            </a:r>
            <a:r>
              <a:rPr sz="2200" i="1" spc="-31" dirty="0">
                <a:latin typeface="Times New Roman"/>
                <a:cs typeface="Times New Roman"/>
              </a:rPr>
              <a:t>.</a:t>
            </a:r>
            <a:r>
              <a:rPr sz="2200" spc="-31" dirty="0">
                <a:latin typeface="Times New Roman"/>
                <a:cs typeface="Times New Roman"/>
              </a:rPr>
              <a:t>00114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863" y="3485687"/>
            <a:ext cx="1883641" cy="68804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2200" dirty="0">
                <a:latin typeface="Symbol"/>
                <a:cs typeface="Symbol"/>
              </a:rPr>
              <a:t>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22" dirty="0">
                <a:latin typeface="Times New Roman"/>
                <a:cs typeface="Times New Roman"/>
              </a:rPr>
              <a:t>0.7</a:t>
            </a:r>
            <a:r>
              <a:rPr sz="2200" i="1" spc="22" dirty="0">
                <a:latin typeface="Times New Roman"/>
                <a:cs typeface="Times New Roman"/>
              </a:rPr>
              <a:t>z</a:t>
            </a:r>
            <a:r>
              <a:rPr sz="1900" spc="33" baseline="43650" dirty="0">
                <a:latin typeface="Times New Roman"/>
                <a:cs typeface="Times New Roman"/>
              </a:rPr>
              <a:t>18 </a:t>
            </a:r>
            <a:r>
              <a:rPr sz="2200" dirty="0">
                <a:latin typeface="Symbol"/>
                <a:cs typeface="Symbol"/>
              </a:rPr>
              <a:t></a:t>
            </a:r>
            <a:r>
              <a:rPr sz="2200" spc="-153" dirty="0">
                <a:latin typeface="Times New Roman"/>
                <a:cs typeface="Times New Roman"/>
              </a:rPr>
              <a:t> </a:t>
            </a:r>
            <a:r>
              <a:rPr sz="2200" spc="-9" dirty="0">
                <a:latin typeface="Times New Roman"/>
                <a:cs typeface="Times New Roman"/>
              </a:rPr>
              <a:t>0</a:t>
            </a:r>
            <a:r>
              <a:rPr sz="2200" i="1" spc="-9" dirty="0">
                <a:latin typeface="Times New Roman"/>
                <a:cs typeface="Times New Roman"/>
              </a:rPr>
              <a:t>.</a:t>
            </a:r>
            <a:r>
              <a:rPr sz="2200" spc="-9" dirty="0">
                <a:latin typeface="Times New Roman"/>
                <a:cs typeface="Times New Roman"/>
              </a:rPr>
              <a:t>49</a:t>
            </a:r>
            <a:r>
              <a:rPr sz="2200" i="1" spc="-9" dirty="0">
                <a:latin typeface="Times New Roman"/>
                <a:cs typeface="Times New Roman"/>
              </a:rPr>
              <a:t>z</a:t>
            </a:r>
            <a:r>
              <a:rPr sz="1900" spc="-13" baseline="43650" dirty="0">
                <a:latin typeface="Times New Roman"/>
                <a:cs typeface="Times New Roman"/>
              </a:rPr>
              <a:t>17</a:t>
            </a:r>
            <a:endParaRPr sz="1900" baseline="43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3505" y="3652380"/>
            <a:ext cx="1646382" cy="68804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1397">
              <a:spcBef>
                <a:spcPts val="85"/>
              </a:spcBef>
            </a:pPr>
            <a:r>
              <a:rPr sz="2200" i="1" dirty="0">
                <a:latin typeface="Times New Roman"/>
                <a:cs typeface="Times New Roman"/>
              </a:rPr>
              <a:t>y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spc="45" dirty="0">
                <a:latin typeface="Times New Roman"/>
                <a:cs typeface="Times New Roman"/>
              </a:rPr>
              <a:t>H</a:t>
            </a:r>
            <a:r>
              <a:rPr sz="1900" i="1" spc="67" baseline="-23809" dirty="0">
                <a:latin typeface="Times New Roman"/>
                <a:cs typeface="Times New Roman"/>
              </a:rPr>
              <a:t>FIR </a:t>
            </a:r>
            <a:r>
              <a:rPr sz="2200" spc="67" dirty="0">
                <a:latin typeface="Times New Roman"/>
                <a:cs typeface="Times New Roman"/>
              </a:rPr>
              <a:t>(</a:t>
            </a:r>
            <a:r>
              <a:rPr sz="2200" i="1" spc="67" dirty="0">
                <a:latin typeface="Times New Roman"/>
                <a:cs typeface="Times New Roman"/>
              </a:rPr>
              <a:t>z</a:t>
            </a:r>
            <a:r>
              <a:rPr sz="2200" spc="67" dirty="0">
                <a:latin typeface="Times New Roman"/>
                <a:cs typeface="Times New Roman"/>
              </a:rPr>
              <a:t>)</a:t>
            </a:r>
            <a:r>
              <a:rPr sz="2200" i="1" spc="67" dirty="0">
                <a:latin typeface="Times New Roman"/>
                <a:cs typeface="Times New Roman"/>
              </a:rPr>
              <a:t>u</a:t>
            </a:r>
            <a:r>
              <a:rPr sz="2200" i="1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80112" y="1400484"/>
            <a:ext cx="1022350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18" dirty="0">
                <a:latin typeface="Times New Roman"/>
                <a:cs typeface="Times New Roman"/>
              </a:rPr>
              <a:t>Impulse </a:t>
            </a:r>
            <a:r>
              <a:rPr sz="900" spc="9" dirty="0">
                <a:latin typeface="Times New Roman"/>
                <a:cs typeface="Times New Roman"/>
              </a:rPr>
              <a:t>Re</a:t>
            </a:r>
            <a:r>
              <a:rPr sz="900" spc="4" dirty="0">
                <a:latin typeface="Times New Roman"/>
                <a:cs typeface="Times New Roman"/>
              </a:rPr>
              <a:t> </a:t>
            </a:r>
            <a:r>
              <a:rPr sz="900" spc="63" dirty="0">
                <a:latin typeface="Times New Roman"/>
                <a:cs typeface="Times New Roman"/>
              </a:rPr>
              <a:t>sponse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4364" y="2052865"/>
            <a:ext cx="138499" cy="541804"/>
          </a:xfrm>
          <a:prstGeom prst="rect">
            <a:avLst/>
          </a:prstGeom>
        </p:spPr>
        <p:txBody>
          <a:bodyPr vert="vert270" wrap="square" lIns="0" tIns="1710" rIns="0" bIns="0" rtlCol="0">
            <a:spAutoFit/>
          </a:bodyPr>
          <a:lstStyle/>
          <a:p>
            <a:pPr marL="11397">
              <a:spcBef>
                <a:spcPts val="13"/>
              </a:spcBef>
            </a:pPr>
            <a:r>
              <a:rPr sz="900" spc="9" dirty="0">
                <a:latin typeface="Times New Roman"/>
                <a:cs typeface="Times New Roman"/>
              </a:rPr>
              <a:t>Amplitude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64968" y="1623384"/>
            <a:ext cx="1913659" cy="6724"/>
          </a:xfrm>
          <a:custGeom>
            <a:avLst/>
            <a:gdLst/>
            <a:ahLst/>
            <a:cxnLst/>
            <a:rect l="l" t="t" r="r" b="b"/>
            <a:pathLst>
              <a:path w="2105025" h="7619">
                <a:moveTo>
                  <a:pt x="0" y="0"/>
                </a:moveTo>
                <a:lnTo>
                  <a:pt x="2104478" y="7619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64968" y="2989482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78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78130" y="1623385"/>
            <a:ext cx="0" cy="1366557"/>
          </a:xfrm>
          <a:custGeom>
            <a:avLst/>
            <a:gdLst/>
            <a:ahLst/>
            <a:cxnLst/>
            <a:rect l="l" t="t" r="r" b="b"/>
            <a:pathLst>
              <a:path h="1548764">
                <a:moveTo>
                  <a:pt x="0" y="1548244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64967" y="1623385"/>
            <a:ext cx="0" cy="1366557"/>
          </a:xfrm>
          <a:custGeom>
            <a:avLst/>
            <a:gdLst/>
            <a:ahLst/>
            <a:cxnLst/>
            <a:rect l="l" t="t" r="r" b="b"/>
            <a:pathLst>
              <a:path h="1548764">
                <a:moveTo>
                  <a:pt x="0" y="1548244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64968" y="2989482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78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64967" y="1623385"/>
            <a:ext cx="0" cy="1366557"/>
          </a:xfrm>
          <a:custGeom>
            <a:avLst/>
            <a:gdLst/>
            <a:ahLst/>
            <a:cxnLst/>
            <a:rect l="l" t="t" r="r" b="b"/>
            <a:pathLst>
              <a:path h="1548764">
                <a:moveTo>
                  <a:pt x="0" y="1548244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64967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64967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24336" y="3001896"/>
            <a:ext cx="86014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47329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47329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606688" y="3001896"/>
            <a:ext cx="86014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22754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22754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05105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05105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88841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88841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901765" y="2954189"/>
            <a:ext cx="965200" cy="392741"/>
          </a:xfrm>
          <a:prstGeom prst="rect">
            <a:avLst/>
          </a:prstGeom>
        </p:spPr>
        <p:txBody>
          <a:bodyPr vert="horz" wrap="square" lIns="0" tIns="63823" rIns="0" bIns="0" rtlCol="0">
            <a:spAutoFit/>
          </a:bodyPr>
          <a:lstStyle/>
          <a:p>
            <a:pPr marL="54706">
              <a:spcBef>
                <a:spcPts val="503"/>
              </a:spcBef>
              <a:tabLst>
                <a:tab pos="432515" algn="l"/>
                <a:tab pos="809755" algn="l"/>
              </a:tabLst>
            </a:pPr>
            <a:r>
              <a:rPr sz="900" spc="31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dirty="0">
                <a:solidFill>
                  <a:srgbClr val="808080"/>
                </a:solidFill>
                <a:latin typeface="Times New Roman"/>
                <a:cs typeface="Times New Roman"/>
              </a:rPr>
              <a:t>	</a:t>
            </a: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r>
              <a:rPr sz="900" dirty="0">
                <a:solidFill>
                  <a:srgbClr val="808080"/>
                </a:solidFill>
                <a:latin typeface="Times New Roman"/>
                <a:cs typeface="Times New Roman"/>
              </a:rPr>
              <a:t>	</a:t>
            </a: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  <a:p>
            <a:pPr marL="11397">
              <a:spcBef>
                <a:spcPts val="417"/>
              </a:spcBef>
            </a:pPr>
            <a:r>
              <a:rPr sz="900" spc="-9" dirty="0">
                <a:latin typeface="Times New Roman"/>
                <a:cs typeface="Times New Roman"/>
              </a:rPr>
              <a:t>Time</a:t>
            </a:r>
            <a:r>
              <a:rPr sz="900" spc="126" dirty="0">
                <a:latin typeface="Times New Roman"/>
                <a:cs typeface="Times New Roman"/>
              </a:rPr>
              <a:t> </a:t>
            </a:r>
            <a:r>
              <a:rPr sz="900" spc="76" dirty="0">
                <a:latin typeface="Times New Roman"/>
                <a:cs typeface="Times New Roman"/>
              </a:rPr>
              <a:t>(sec)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178130" y="2961255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1991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78130" y="1623385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71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01469" y="3001896"/>
            <a:ext cx="156441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264967" y="2989482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49035" y="298948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35673" y="2887604"/>
            <a:ext cx="86014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64967" y="2711162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49035" y="271116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033160" y="2609274"/>
            <a:ext cx="188768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64967" y="2439554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49035" y="2439554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033160" y="2344389"/>
            <a:ext cx="188768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264967" y="2159877"/>
            <a:ext cx="13855" cy="6724"/>
          </a:xfrm>
          <a:custGeom>
            <a:avLst/>
            <a:gdLst/>
            <a:ahLst/>
            <a:cxnLst/>
            <a:rect l="l" t="t" r="r" b="b"/>
            <a:pathLst>
              <a:path w="15240" h="7619">
                <a:moveTo>
                  <a:pt x="0" y="0"/>
                </a:moveTo>
                <a:lnTo>
                  <a:pt x="15240" y="7619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49035" y="2159877"/>
            <a:ext cx="29440" cy="6724"/>
          </a:xfrm>
          <a:custGeom>
            <a:avLst/>
            <a:gdLst/>
            <a:ahLst/>
            <a:cxnLst/>
            <a:rect l="l" t="t" r="r" b="b"/>
            <a:pathLst>
              <a:path w="32384" h="7619">
                <a:moveTo>
                  <a:pt x="32003" y="0"/>
                </a:moveTo>
                <a:lnTo>
                  <a:pt x="0" y="7619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033160" y="2064713"/>
            <a:ext cx="188768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264967" y="1894992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49035" y="189499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033160" y="1801173"/>
            <a:ext cx="188768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64967" y="1623384"/>
            <a:ext cx="13855" cy="6724"/>
          </a:xfrm>
          <a:custGeom>
            <a:avLst/>
            <a:gdLst/>
            <a:ahLst/>
            <a:cxnLst/>
            <a:rect l="l" t="t" r="r" b="b"/>
            <a:pathLst>
              <a:path w="15240" h="7619">
                <a:moveTo>
                  <a:pt x="0" y="0"/>
                </a:moveTo>
                <a:lnTo>
                  <a:pt x="15240" y="7619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49035" y="1623384"/>
            <a:ext cx="29440" cy="6724"/>
          </a:xfrm>
          <a:custGeom>
            <a:avLst/>
            <a:gdLst/>
            <a:ahLst/>
            <a:cxnLst/>
            <a:rect l="l" t="t" r="r" b="b"/>
            <a:pathLst>
              <a:path w="32384" h="7619">
                <a:moveTo>
                  <a:pt x="32003" y="0"/>
                </a:moveTo>
                <a:lnTo>
                  <a:pt x="0" y="762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135673" y="1528220"/>
            <a:ext cx="86014" cy="154036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264968" y="1623384"/>
            <a:ext cx="1913659" cy="6724"/>
          </a:xfrm>
          <a:custGeom>
            <a:avLst/>
            <a:gdLst/>
            <a:ahLst/>
            <a:cxnLst/>
            <a:rect l="l" t="t" r="r" b="b"/>
            <a:pathLst>
              <a:path w="2105025" h="7619">
                <a:moveTo>
                  <a:pt x="0" y="0"/>
                </a:moveTo>
                <a:lnTo>
                  <a:pt x="2104478" y="7619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64968" y="2989482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78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78130" y="1623385"/>
            <a:ext cx="0" cy="1366557"/>
          </a:xfrm>
          <a:custGeom>
            <a:avLst/>
            <a:gdLst/>
            <a:ahLst/>
            <a:cxnLst/>
            <a:rect l="l" t="t" r="r" b="b"/>
            <a:pathLst>
              <a:path h="1548764">
                <a:moveTo>
                  <a:pt x="0" y="1548244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64967" y="1623385"/>
            <a:ext cx="0" cy="1366557"/>
          </a:xfrm>
          <a:custGeom>
            <a:avLst/>
            <a:gdLst/>
            <a:ahLst/>
            <a:cxnLst/>
            <a:rect l="l" t="t" r="r" b="b"/>
            <a:pathLst>
              <a:path h="1548764">
                <a:moveTo>
                  <a:pt x="0" y="1548244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64968" y="2989482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78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64968" y="1609938"/>
            <a:ext cx="1913659" cy="1380004"/>
          </a:xfrm>
          <a:custGeom>
            <a:avLst/>
            <a:gdLst/>
            <a:ahLst/>
            <a:cxnLst/>
            <a:rect l="l" t="t" r="r" b="b"/>
            <a:pathLst>
              <a:path w="2105025" h="1564004">
                <a:moveTo>
                  <a:pt x="96012" y="461733"/>
                </a:moveTo>
                <a:lnTo>
                  <a:pt x="96012" y="15239"/>
                </a:lnTo>
                <a:lnTo>
                  <a:pt x="80772" y="0"/>
                </a:lnTo>
                <a:lnTo>
                  <a:pt x="0" y="0"/>
                </a:lnTo>
                <a:lnTo>
                  <a:pt x="0" y="31991"/>
                </a:lnTo>
                <a:lnTo>
                  <a:pt x="64007" y="31991"/>
                </a:lnTo>
                <a:lnTo>
                  <a:pt x="64007" y="15239"/>
                </a:lnTo>
                <a:lnTo>
                  <a:pt x="80772" y="15239"/>
                </a:lnTo>
                <a:lnTo>
                  <a:pt x="80772" y="461733"/>
                </a:lnTo>
                <a:lnTo>
                  <a:pt x="96012" y="461733"/>
                </a:lnTo>
                <a:close/>
              </a:path>
              <a:path w="2105025" h="1564004">
                <a:moveTo>
                  <a:pt x="80772" y="31991"/>
                </a:moveTo>
                <a:lnTo>
                  <a:pt x="80772" y="15239"/>
                </a:lnTo>
                <a:lnTo>
                  <a:pt x="64007" y="15239"/>
                </a:lnTo>
                <a:lnTo>
                  <a:pt x="80772" y="31991"/>
                </a:lnTo>
                <a:close/>
              </a:path>
              <a:path w="2105025" h="1564004">
                <a:moveTo>
                  <a:pt x="80772" y="31991"/>
                </a:moveTo>
                <a:lnTo>
                  <a:pt x="64007" y="15239"/>
                </a:lnTo>
                <a:lnTo>
                  <a:pt x="64007" y="31991"/>
                </a:lnTo>
                <a:lnTo>
                  <a:pt x="80772" y="31991"/>
                </a:lnTo>
                <a:close/>
              </a:path>
              <a:path w="2105025" h="1564004">
                <a:moveTo>
                  <a:pt x="96012" y="493725"/>
                </a:moveTo>
                <a:lnTo>
                  <a:pt x="96012" y="476973"/>
                </a:lnTo>
                <a:lnTo>
                  <a:pt x="80772" y="476973"/>
                </a:lnTo>
                <a:lnTo>
                  <a:pt x="80772" y="31991"/>
                </a:lnTo>
                <a:lnTo>
                  <a:pt x="64007" y="31991"/>
                </a:lnTo>
                <a:lnTo>
                  <a:pt x="64007" y="476973"/>
                </a:lnTo>
                <a:lnTo>
                  <a:pt x="71627" y="486117"/>
                </a:lnTo>
                <a:lnTo>
                  <a:pt x="80772" y="493725"/>
                </a:lnTo>
                <a:lnTo>
                  <a:pt x="96012" y="493725"/>
                </a:lnTo>
                <a:close/>
              </a:path>
              <a:path w="2105025" h="1564004">
                <a:moveTo>
                  <a:pt x="178295" y="777176"/>
                </a:moveTo>
                <a:lnTo>
                  <a:pt x="178295" y="476973"/>
                </a:lnTo>
                <a:lnTo>
                  <a:pt x="169151" y="469353"/>
                </a:lnTo>
                <a:lnTo>
                  <a:pt x="161531" y="461733"/>
                </a:lnTo>
                <a:lnTo>
                  <a:pt x="80772" y="461733"/>
                </a:lnTo>
                <a:lnTo>
                  <a:pt x="96012" y="476973"/>
                </a:lnTo>
                <a:lnTo>
                  <a:pt x="96012" y="493725"/>
                </a:lnTo>
                <a:lnTo>
                  <a:pt x="144779" y="493725"/>
                </a:lnTo>
                <a:lnTo>
                  <a:pt x="144779" y="476973"/>
                </a:lnTo>
                <a:lnTo>
                  <a:pt x="161531" y="476973"/>
                </a:lnTo>
                <a:lnTo>
                  <a:pt x="161531" y="777176"/>
                </a:lnTo>
                <a:lnTo>
                  <a:pt x="178295" y="777176"/>
                </a:lnTo>
                <a:close/>
              </a:path>
              <a:path w="2105025" h="1564004">
                <a:moveTo>
                  <a:pt x="96012" y="476973"/>
                </a:moveTo>
                <a:lnTo>
                  <a:pt x="80772" y="461733"/>
                </a:lnTo>
                <a:lnTo>
                  <a:pt x="80772" y="476973"/>
                </a:lnTo>
                <a:lnTo>
                  <a:pt x="96012" y="476973"/>
                </a:lnTo>
                <a:close/>
              </a:path>
              <a:path w="2105025" h="1564004">
                <a:moveTo>
                  <a:pt x="161531" y="493725"/>
                </a:moveTo>
                <a:lnTo>
                  <a:pt x="161531" y="476973"/>
                </a:lnTo>
                <a:lnTo>
                  <a:pt x="144779" y="476973"/>
                </a:lnTo>
                <a:lnTo>
                  <a:pt x="161531" y="493725"/>
                </a:lnTo>
                <a:close/>
              </a:path>
              <a:path w="2105025" h="1564004">
                <a:moveTo>
                  <a:pt x="161531" y="493725"/>
                </a:moveTo>
                <a:lnTo>
                  <a:pt x="144779" y="476973"/>
                </a:lnTo>
                <a:lnTo>
                  <a:pt x="144779" y="493725"/>
                </a:lnTo>
                <a:lnTo>
                  <a:pt x="161531" y="493725"/>
                </a:lnTo>
                <a:close/>
              </a:path>
              <a:path w="2105025" h="1564004">
                <a:moveTo>
                  <a:pt x="178295" y="810691"/>
                </a:moveTo>
                <a:lnTo>
                  <a:pt x="178295" y="793940"/>
                </a:lnTo>
                <a:lnTo>
                  <a:pt x="161531" y="793940"/>
                </a:lnTo>
                <a:lnTo>
                  <a:pt x="161531" y="493725"/>
                </a:lnTo>
                <a:lnTo>
                  <a:pt x="144779" y="493725"/>
                </a:lnTo>
                <a:lnTo>
                  <a:pt x="144779" y="793940"/>
                </a:lnTo>
                <a:lnTo>
                  <a:pt x="153911" y="801547"/>
                </a:lnTo>
                <a:lnTo>
                  <a:pt x="161531" y="810691"/>
                </a:lnTo>
                <a:lnTo>
                  <a:pt x="178295" y="810691"/>
                </a:lnTo>
                <a:close/>
              </a:path>
              <a:path w="2105025" h="1564004">
                <a:moveTo>
                  <a:pt x="266687" y="1013371"/>
                </a:moveTo>
                <a:lnTo>
                  <a:pt x="266687" y="793940"/>
                </a:lnTo>
                <a:lnTo>
                  <a:pt x="249923" y="777176"/>
                </a:lnTo>
                <a:lnTo>
                  <a:pt x="161531" y="777176"/>
                </a:lnTo>
                <a:lnTo>
                  <a:pt x="178295" y="793940"/>
                </a:lnTo>
                <a:lnTo>
                  <a:pt x="178295" y="810691"/>
                </a:lnTo>
                <a:lnTo>
                  <a:pt x="234683" y="810691"/>
                </a:lnTo>
                <a:lnTo>
                  <a:pt x="234683" y="793940"/>
                </a:lnTo>
                <a:lnTo>
                  <a:pt x="249923" y="793940"/>
                </a:lnTo>
                <a:lnTo>
                  <a:pt x="249923" y="1013371"/>
                </a:lnTo>
                <a:lnTo>
                  <a:pt x="266687" y="1013371"/>
                </a:lnTo>
                <a:close/>
              </a:path>
              <a:path w="2105025" h="1564004">
                <a:moveTo>
                  <a:pt x="178295" y="793940"/>
                </a:moveTo>
                <a:lnTo>
                  <a:pt x="161531" y="777176"/>
                </a:lnTo>
                <a:lnTo>
                  <a:pt x="169151" y="786320"/>
                </a:lnTo>
                <a:lnTo>
                  <a:pt x="178295" y="793940"/>
                </a:lnTo>
                <a:close/>
              </a:path>
              <a:path w="2105025" h="1564004">
                <a:moveTo>
                  <a:pt x="178295" y="793940"/>
                </a:moveTo>
                <a:lnTo>
                  <a:pt x="169151" y="786320"/>
                </a:lnTo>
                <a:lnTo>
                  <a:pt x="161531" y="777176"/>
                </a:lnTo>
                <a:lnTo>
                  <a:pt x="161531" y="793940"/>
                </a:lnTo>
                <a:lnTo>
                  <a:pt x="178295" y="793940"/>
                </a:lnTo>
                <a:close/>
              </a:path>
              <a:path w="2105025" h="1564004">
                <a:moveTo>
                  <a:pt x="249923" y="810691"/>
                </a:moveTo>
                <a:lnTo>
                  <a:pt x="249923" y="793940"/>
                </a:lnTo>
                <a:lnTo>
                  <a:pt x="234683" y="793940"/>
                </a:lnTo>
                <a:lnTo>
                  <a:pt x="242303" y="801547"/>
                </a:lnTo>
                <a:lnTo>
                  <a:pt x="249923" y="810691"/>
                </a:lnTo>
                <a:close/>
              </a:path>
              <a:path w="2105025" h="1564004">
                <a:moveTo>
                  <a:pt x="249923" y="810691"/>
                </a:moveTo>
                <a:lnTo>
                  <a:pt x="242303" y="801547"/>
                </a:lnTo>
                <a:lnTo>
                  <a:pt x="234683" y="793940"/>
                </a:lnTo>
                <a:lnTo>
                  <a:pt x="249923" y="810691"/>
                </a:lnTo>
                <a:close/>
              </a:path>
              <a:path w="2105025" h="1564004">
                <a:moveTo>
                  <a:pt x="249923" y="810691"/>
                </a:moveTo>
                <a:lnTo>
                  <a:pt x="234683" y="793940"/>
                </a:lnTo>
                <a:lnTo>
                  <a:pt x="234683" y="810691"/>
                </a:lnTo>
                <a:lnTo>
                  <a:pt x="249923" y="810691"/>
                </a:lnTo>
                <a:close/>
              </a:path>
              <a:path w="2105025" h="1564004">
                <a:moveTo>
                  <a:pt x="266687" y="1045375"/>
                </a:moveTo>
                <a:lnTo>
                  <a:pt x="266687" y="1028611"/>
                </a:lnTo>
                <a:lnTo>
                  <a:pt x="249923" y="1028611"/>
                </a:lnTo>
                <a:lnTo>
                  <a:pt x="249923" y="810691"/>
                </a:lnTo>
                <a:lnTo>
                  <a:pt x="234683" y="810691"/>
                </a:lnTo>
                <a:lnTo>
                  <a:pt x="234683" y="1028611"/>
                </a:lnTo>
                <a:lnTo>
                  <a:pt x="242303" y="1036231"/>
                </a:lnTo>
                <a:lnTo>
                  <a:pt x="249923" y="1045375"/>
                </a:lnTo>
                <a:lnTo>
                  <a:pt x="266687" y="1045375"/>
                </a:lnTo>
                <a:close/>
              </a:path>
              <a:path w="2105025" h="1564004">
                <a:moveTo>
                  <a:pt x="347446" y="1167282"/>
                </a:moveTo>
                <a:lnTo>
                  <a:pt x="347446" y="1028611"/>
                </a:lnTo>
                <a:lnTo>
                  <a:pt x="339826" y="1020991"/>
                </a:lnTo>
                <a:lnTo>
                  <a:pt x="330682" y="1013371"/>
                </a:lnTo>
                <a:lnTo>
                  <a:pt x="249923" y="1013371"/>
                </a:lnTo>
                <a:lnTo>
                  <a:pt x="259067" y="1020991"/>
                </a:lnTo>
                <a:lnTo>
                  <a:pt x="266687" y="1028611"/>
                </a:lnTo>
                <a:lnTo>
                  <a:pt x="266687" y="1045375"/>
                </a:lnTo>
                <a:lnTo>
                  <a:pt x="315442" y="1045375"/>
                </a:lnTo>
                <a:lnTo>
                  <a:pt x="315442" y="1028611"/>
                </a:lnTo>
                <a:lnTo>
                  <a:pt x="330682" y="1028611"/>
                </a:lnTo>
                <a:lnTo>
                  <a:pt x="330682" y="1167282"/>
                </a:lnTo>
                <a:lnTo>
                  <a:pt x="347446" y="1167282"/>
                </a:lnTo>
                <a:close/>
              </a:path>
              <a:path w="2105025" h="1564004">
                <a:moveTo>
                  <a:pt x="266687" y="1028611"/>
                </a:moveTo>
                <a:lnTo>
                  <a:pt x="259067" y="1020991"/>
                </a:lnTo>
                <a:lnTo>
                  <a:pt x="249923" y="1013371"/>
                </a:lnTo>
                <a:lnTo>
                  <a:pt x="266687" y="1028611"/>
                </a:lnTo>
                <a:close/>
              </a:path>
              <a:path w="2105025" h="1564004">
                <a:moveTo>
                  <a:pt x="266687" y="1028611"/>
                </a:moveTo>
                <a:lnTo>
                  <a:pt x="249923" y="1013371"/>
                </a:lnTo>
                <a:lnTo>
                  <a:pt x="249923" y="1028611"/>
                </a:lnTo>
                <a:lnTo>
                  <a:pt x="266687" y="1028611"/>
                </a:lnTo>
                <a:close/>
              </a:path>
              <a:path w="2105025" h="1564004">
                <a:moveTo>
                  <a:pt x="330682" y="1045375"/>
                </a:moveTo>
                <a:lnTo>
                  <a:pt x="330682" y="1028611"/>
                </a:lnTo>
                <a:lnTo>
                  <a:pt x="315442" y="1028611"/>
                </a:lnTo>
                <a:lnTo>
                  <a:pt x="323062" y="1036231"/>
                </a:lnTo>
                <a:lnTo>
                  <a:pt x="330682" y="1045375"/>
                </a:lnTo>
                <a:close/>
              </a:path>
              <a:path w="2105025" h="1564004">
                <a:moveTo>
                  <a:pt x="330682" y="1045375"/>
                </a:moveTo>
                <a:lnTo>
                  <a:pt x="323062" y="1036231"/>
                </a:lnTo>
                <a:lnTo>
                  <a:pt x="315442" y="1028611"/>
                </a:lnTo>
                <a:lnTo>
                  <a:pt x="330682" y="1045375"/>
                </a:lnTo>
                <a:close/>
              </a:path>
              <a:path w="2105025" h="1564004">
                <a:moveTo>
                  <a:pt x="330682" y="1045375"/>
                </a:moveTo>
                <a:lnTo>
                  <a:pt x="315442" y="1028611"/>
                </a:lnTo>
                <a:lnTo>
                  <a:pt x="315442" y="1045375"/>
                </a:lnTo>
                <a:lnTo>
                  <a:pt x="330682" y="1045375"/>
                </a:lnTo>
                <a:close/>
              </a:path>
              <a:path w="2105025" h="1564004">
                <a:moveTo>
                  <a:pt x="347446" y="1199286"/>
                </a:moveTo>
                <a:lnTo>
                  <a:pt x="347446" y="1182522"/>
                </a:lnTo>
                <a:lnTo>
                  <a:pt x="330682" y="1182522"/>
                </a:lnTo>
                <a:lnTo>
                  <a:pt x="330682" y="1045375"/>
                </a:lnTo>
                <a:lnTo>
                  <a:pt x="315442" y="1045375"/>
                </a:lnTo>
                <a:lnTo>
                  <a:pt x="315442" y="1182522"/>
                </a:lnTo>
                <a:lnTo>
                  <a:pt x="323062" y="1191666"/>
                </a:lnTo>
                <a:lnTo>
                  <a:pt x="330682" y="1199286"/>
                </a:lnTo>
                <a:lnTo>
                  <a:pt x="347446" y="1199286"/>
                </a:lnTo>
                <a:close/>
              </a:path>
              <a:path w="2105025" h="1564004">
                <a:moveTo>
                  <a:pt x="437362" y="1280045"/>
                </a:moveTo>
                <a:lnTo>
                  <a:pt x="437362" y="1182522"/>
                </a:lnTo>
                <a:lnTo>
                  <a:pt x="428218" y="1174902"/>
                </a:lnTo>
                <a:lnTo>
                  <a:pt x="420598" y="1167282"/>
                </a:lnTo>
                <a:lnTo>
                  <a:pt x="330682" y="1167282"/>
                </a:lnTo>
                <a:lnTo>
                  <a:pt x="339826" y="1174902"/>
                </a:lnTo>
                <a:lnTo>
                  <a:pt x="347446" y="1182522"/>
                </a:lnTo>
                <a:lnTo>
                  <a:pt x="347446" y="1199286"/>
                </a:lnTo>
                <a:lnTo>
                  <a:pt x="403834" y="1199286"/>
                </a:lnTo>
                <a:lnTo>
                  <a:pt x="403834" y="1182522"/>
                </a:lnTo>
                <a:lnTo>
                  <a:pt x="420598" y="1182522"/>
                </a:lnTo>
                <a:lnTo>
                  <a:pt x="420598" y="1280045"/>
                </a:lnTo>
                <a:lnTo>
                  <a:pt x="437362" y="1280045"/>
                </a:lnTo>
                <a:close/>
              </a:path>
              <a:path w="2105025" h="1564004">
                <a:moveTo>
                  <a:pt x="347446" y="1182522"/>
                </a:moveTo>
                <a:lnTo>
                  <a:pt x="339826" y="1174902"/>
                </a:lnTo>
                <a:lnTo>
                  <a:pt x="330682" y="1167282"/>
                </a:lnTo>
                <a:lnTo>
                  <a:pt x="347446" y="1182522"/>
                </a:lnTo>
                <a:close/>
              </a:path>
              <a:path w="2105025" h="1564004">
                <a:moveTo>
                  <a:pt x="347446" y="1182522"/>
                </a:moveTo>
                <a:lnTo>
                  <a:pt x="330682" y="1167282"/>
                </a:lnTo>
                <a:lnTo>
                  <a:pt x="330682" y="1182522"/>
                </a:lnTo>
                <a:lnTo>
                  <a:pt x="347446" y="1182522"/>
                </a:lnTo>
                <a:close/>
              </a:path>
              <a:path w="2105025" h="1564004">
                <a:moveTo>
                  <a:pt x="420598" y="1199286"/>
                </a:moveTo>
                <a:lnTo>
                  <a:pt x="420598" y="1182522"/>
                </a:lnTo>
                <a:lnTo>
                  <a:pt x="403834" y="1182522"/>
                </a:lnTo>
                <a:lnTo>
                  <a:pt x="420598" y="1199286"/>
                </a:lnTo>
                <a:close/>
              </a:path>
              <a:path w="2105025" h="1564004">
                <a:moveTo>
                  <a:pt x="420598" y="1199286"/>
                </a:moveTo>
                <a:lnTo>
                  <a:pt x="403834" y="1182522"/>
                </a:lnTo>
                <a:lnTo>
                  <a:pt x="403834" y="1199286"/>
                </a:lnTo>
                <a:lnTo>
                  <a:pt x="420598" y="1199286"/>
                </a:lnTo>
                <a:close/>
              </a:path>
              <a:path w="2105025" h="1564004">
                <a:moveTo>
                  <a:pt x="437362" y="1312049"/>
                </a:moveTo>
                <a:lnTo>
                  <a:pt x="437362" y="1296809"/>
                </a:lnTo>
                <a:lnTo>
                  <a:pt x="420598" y="1296809"/>
                </a:lnTo>
                <a:lnTo>
                  <a:pt x="420598" y="1199286"/>
                </a:lnTo>
                <a:lnTo>
                  <a:pt x="403834" y="1199286"/>
                </a:lnTo>
                <a:lnTo>
                  <a:pt x="403834" y="1296809"/>
                </a:lnTo>
                <a:lnTo>
                  <a:pt x="412978" y="1304429"/>
                </a:lnTo>
                <a:lnTo>
                  <a:pt x="420598" y="1312049"/>
                </a:lnTo>
                <a:lnTo>
                  <a:pt x="437362" y="1312049"/>
                </a:lnTo>
                <a:close/>
              </a:path>
              <a:path w="2105025" h="1564004">
                <a:moveTo>
                  <a:pt x="518121" y="1353197"/>
                </a:moveTo>
                <a:lnTo>
                  <a:pt x="518121" y="1296809"/>
                </a:lnTo>
                <a:lnTo>
                  <a:pt x="501357" y="1280045"/>
                </a:lnTo>
                <a:lnTo>
                  <a:pt x="420598" y="1280045"/>
                </a:lnTo>
                <a:lnTo>
                  <a:pt x="437362" y="1296809"/>
                </a:lnTo>
                <a:lnTo>
                  <a:pt x="437362" y="1312049"/>
                </a:lnTo>
                <a:lnTo>
                  <a:pt x="484593" y="1312049"/>
                </a:lnTo>
                <a:lnTo>
                  <a:pt x="484593" y="1296809"/>
                </a:lnTo>
                <a:lnTo>
                  <a:pt x="501357" y="1296809"/>
                </a:lnTo>
                <a:lnTo>
                  <a:pt x="501357" y="1353197"/>
                </a:lnTo>
                <a:lnTo>
                  <a:pt x="518121" y="1353197"/>
                </a:lnTo>
                <a:close/>
              </a:path>
              <a:path w="2105025" h="1564004">
                <a:moveTo>
                  <a:pt x="437362" y="1296809"/>
                </a:moveTo>
                <a:lnTo>
                  <a:pt x="420598" y="1280045"/>
                </a:lnTo>
                <a:lnTo>
                  <a:pt x="420598" y="1296809"/>
                </a:lnTo>
                <a:lnTo>
                  <a:pt x="437362" y="1296809"/>
                </a:lnTo>
                <a:close/>
              </a:path>
              <a:path w="2105025" h="1564004">
                <a:moveTo>
                  <a:pt x="501357" y="1312049"/>
                </a:moveTo>
                <a:lnTo>
                  <a:pt x="501357" y="1296809"/>
                </a:lnTo>
                <a:lnTo>
                  <a:pt x="484593" y="1296809"/>
                </a:lnTo>
                <a:lnTo>
                  <a:pt x="493737" y="1304429"/>
                </a:lnTo>
                <a:lnTo>
                  <a:pt x="501357" y="1312049"/>
                </a:lnTo>
                <a:close/>
              </a:path>
              <a:path w="2105025" h="1564004">
                <a:moveTo>
                  <a:pt x="501357" y="1312049"/>
                </a:moveTo>
                <a:lnTo>
                  <a:pt x="493737" y="1304429"/>
                </a:lnTo>
                <a:lnTo>
                  <a:pt x="484593" y="1296809"/>
                </a:lnTo>
                <a:lnTo>
                  <a:pt x="501357" y="1312049"/>
                </a:lnTo>
                <a:close/>
              </a:path>
              <a:path w="2105025" h="1564004">
                <a:moveTo>
                  <a:pt x="501357" y="1312049"/>
                </a:moveTo>
                <a:lnTo>
                  <a:pt x="484593" y="1296809"/>
                </a:lnTo>
                <a:lnTo>
                  <a:pt x="484593" y="1312049"/>
                </a:lnTo>
                <a:lnTo>
                  <a:pt x="501357" y="1312049"/>
                </a:lnTo>
                <a:close/>
              </a:path>
              <a:path w="2105025" h="1564004">
                <a:moveTo>
                  <a:pt x="518121" y="1385201"/>
                </a:moveTo>
                <a:lnTo>
                  <a:pt x="518121" y="1369961"/>
                </a:lnTo>
                <a:lnTo>
                  <a:pt x="501357" y="1369961"/>
                </a:lnTo>
                <a:lnTo>
                  <a:pt x="501357" y="1312049"/>
                </a:lnTo>
                <a:lnTo>
                  <a:pt x="484593" y="1312049"/>
                </a:lnTo>
                <a:lnTo>
                  <a:pt x="484593" y="1369961"/>
                </a:lnTo>
                <a:lnTo>
                  <a:pt x="493737" y="1377581"/>
                </a:lnTo>
                <a:lnTo>
                  <a:pt x="501357" y="1385201"/>
                </a:lnTo>
                <a:lnTo>
                  <a:pt x="518121" y="1385201"/>
                </a:lnTo>
                <a:close/>
              </a:path>
              <a:path w="2105025" h="1564004">
                <a:moveTo>
                  <a:pt x="598893" y="1409572"/>
                </a:moveTo>
                <a:lnTo>
                  <a:pt x="598893" y="1369961"/>
                </a:lnTo>
                <a:lnTo>
                  <a:pt x="591273" y="1360817"/>
                </a:lnTo>
                <a:lnTo>
                  <a:pt x="582129" y="1353197"/>
                </a:lnTo>
                <a:lnTo>
                  <a:pt x="501357" y="1353197"/>
                </a:lnTo>
                <a:lnTo>
                  <a:pt x="518121" y="1369961"/>
                </a:lnTo>
                <a:lnTo>
                  <a:pt x="518121" y="1385201"/>
                </a:lnTo>
                <a:lnTo>
                  <a:pt x="566889" y="1385201"/>
                </a:lnTo>
                <a:lnTo>
                  <a:pt x="566889" y="1369961"/>
                </a:lnTo>
                <a:lnTo>
                  <a:pt x="582129" y="1369961"/>
                </a:lnTo>
                <a:lnTo>
                  <a:pt x="582129" y="1409572"/>
                </a:lnTo>
                <a:lnTo>
                  <a:pt x="598893" y="1409572"/>
                </a:lnTo>
                <a:close/>
              </a:path>
              <a:path w="2105025" h="1564004">
                <a:moveTo>
                  <a:pt x="518121" y="1369961"/>
                </a:moveTo>
                <a:lnTo>
                  <a:pt x="501357" y="1353197"/>
                </a:lnTo>
                <a:lnTo>
                  <a:pt x="501357" y="1369961"/>
                </a:lnTo>
                <a:lnTo>
                  <a:pt x="518121" y="1369961"/>
                </a:lnTo>
                <a:close/>
              </a:path>
              <a:path w="2105025" h="1564004">
                <a:moveTo>
                  <a:pt x="582129" y="1385201"/>
                </a:moveTo>
                <a:lnTo>
                  <a:pt x="582129" y="1369961"/>
                </a:lnTo>
                <a:lnTo>
                  <a:pt x="566889" y="1369961"/>
                </a:lnTo>
                <a:lnTo>
                  <a:pt x="582129" y="1385201"/>
                </a:lnTo>
                <a:close/>
              </a:path>
              <a:path w="2105025" h="1564004">
                <a:moveTo>
                  <a:pt x="582129" y="1385201"/>
                </a:moveTo>
                <a:lnTo>
                  <a:pt x="566889" y="1369961"/>
                </a:lnTo>
                <a:lnTo>
                  <a:pt x="566889" y="1385201"/>
                </a:lnTo>
                <a:lnTo>
                  <a:pt x="582129" y="1385201"/>
                </a:lnTo>
                <a:close/>
              </a:path>
              <a:path w="2105025" h="1564004">
                <a:moveTo>
                  <a:pt x="598893" y="1441576"/>
                </a:moveTo>
                <a:lnTo>
                  <a:pt x="598893" y="1426337"/>
                </a:lnTo>
                <a:lnTo>
                  <a:pt x="582129" y="1426337"/>
                </a:lnTo>
                <a:lnTo>
                  <a:pt x="582129" y="1385201"/>
                </a:lnTo>
                <a:lnTo>
                  <a:pt x="566889" y="1385201"/>
                </a:lnTo>
                <a:lnTo>
                  <a:pt x="566889" y="1426337"/>
                </a:lnTo>
                <a:lnTo>
                  <a:pt x="582129" y="1441576"/>
                </a:lnTo>
                <a:lnTo>
                  <a:pt x="598893" y="1441576"/>
                </a:lnTo>
                <a:close/>
              </a:path>
              <a:path w="2105025" h="1564004">
                <a:moveTo>
                  <a:pt x="687273" y="1450720"/>
                </a:moveTo>
                <a:lnTo>
                  <a:pt x="687273" y="1426337"/>
                </a:lnTo>
                <a:lnTo>
                  <a:pt x="679653" y="1418716"/>
                </a:lnTo>
                <a:lnTo>
                  <a:pt x="672033" y="1409572"/>
                </a:lnTo>
                <a:lnTo>
                  <a:pt x="582129" y="1409572"/>
                </a:lnTo>
                <a:lnTo>
                  <a:pt x="598893" y="1426337"/>
                </a:lnTo>
                <a:lnTo>
                  <a:pt x="598893" y="1441576"/>
                </a:lnTo>
                <a:lnTo>
                  <a:pt x="655269" y="1441576"/>
                </a:lnTo>
                <a:lnTo>
                  <a:pt x="655269" y="1426337"/>
                </a:lnTo>
                <a:lnTo>
                  <a:pt x="672033" y="1426337"/>
                </a:lnTo>
                <a:lnTo>
                  <a:pt x="672033" y="1450720"/>
                </a:lnTo>
                <a:lnTo>
                  <a:pt x="687273" y="1450720"/>
                </a:lnTo>
                <a:close/>
              </a:path>
              <a:path w="2105025" h="1564004">
                <a:moveTo>
                  <a:pt x="598893" y="1426337"/>
                </a:moveTo>
                <a:lnTo>
                  <a:pt x="582129" y="1409572"/>
                </a:lnTo>
                <a:lnTo>
                  <a:pt x="582129" y="1426337"/>
                </a:lnTo>
                <a:lnTo>
                  <a:pt x="598893" y="1426337"/>
                </a:lnTo>
                <a:close/>
              </a:path>
              <a:path w="2105025" h="1564004">
                <a:moveTo>
                  <a:pt x="672033" y="1441576"/>
                </a:moveTo>
                <a:lnTo>
                  <a:pt x="672033" y="1426337"/>
                </a:lnTo>
                <a:lnTo>
                  <a:pt x="655269" y="1426337"/>
                </a:lnTo>
                <a:lnTo>
                  <a:pt x="672033" y="1441576"/>
                </a:lnTo>
                <a:close/>
              </a:path>
              <a:path w="2105025" h="1564004">
                <a:moveTo>
                  <a:pt x="672033" y="1441576"/>
                </a:moveTo>
                <a:lnTo>
                  <a:pt x="655269" y="1426337"/>
                </a:lnTo>
                <a:lnTo>
                  <a:pt x="662889" y="1433956"/>
                </a:lnTo>
                <a:lnTo>
                  <a:pt x="672033" y="1441576"/>
                </a:lnTo>
                <a:close/>
              </a:path>
              <a:path w="2105025" h="1564004">
                <a:moveTo>
                  <a:pt x="672033" y="1441576"/>
                </a:moveTo>
                <a:lnTo>
                  <a:pt x="662889" y="1433956"/>
                </a:lnTo>
                <a:lnTo>
                  <a:pt x="655269" y="1426337"/>
                </a:lnTo>
                <a:lnTo>
                  <a:pt x="655269" y="1441576"/>
                </a:lnTo>
                <a:lnTo>
                  <a:pt x="672033" y="1441576"/>
                </a:lnTo>
                <a:close/>
              </a:path>
              <a:path w="2105025" h="1564004">
                <a:moveTo>
                  <a:pt x="687273" y="1482724"/>
                </a:moveTo>
                <a:lnTo>
                  <a:pt x="687273" y="1465960"/>
                </a:lnTo>
                <a:lnTo>
                  <a:pt x="672033" y="1465960"/>
                </a:lnTo>
                <a:lnTo>
                  <a:pt x="672033" y="1441576"/>
                </a:lnTo>
                <a:lnTo>
                  <a:pt x="655269" y="1441576"/>
                </a:lnTo>
                <a:lnTo>
                  <a:pt x="655269" y="1465960"/>
                </a:lnTo>
                <a:lnTo>
                  <a:pt x="662889" y="1475104"/>
                </a:lnTo>
                <a:lnTo>
                  <a:pt x="672033" y="1482724"/>
                </a:lnTo>
                <a:lnTo>
                  <a:pt x="687273" y="1482724"/>
                </a:lnTo>
                <a:close/>
              </a:path>
              <a:path w="2105025" h="1564004">
                <a:moveTo>
                  <a:pt x="768032" y="1482724"/>
                </a:moveTo>
                <a:lnTo>
                  <a:pt x="768032" y="1465960"/>
                </a:lnTo>
                <a:lnTo>
                  <a:pt x="752805" y="1450721"/>
                </a:lnTo>
                <a:lnTo>
                  <a:pt x="672033" y="1450720"/>
                </a:lnTo>
                <a:lnTo>
                  <a:pt x="687273" y="1465960"/>
                </a:lnTo>
                <a:lnTo>
                  <a:pt x="687273" y="1482724"/>
                </a:lnTo>
                <a:lnTo>
                  <a:pt x="736041" y="1482724"/>
                </a:lnTo>
                <a:lnTo>
                  <a:pt x="736041" y="1465960"/>
                </a:lnTo>
                <a:lnTo>
                  <a:pt x="752805" y="1465960"/>
                </a:lnTo>
                <a:lnTo>
                  <a:pt x="752805" y="1482724"/>
                </a:lnTo>
                <a:lnTo>
                  <a:pt x="768032" y="1482724"/>
                </a:lnTo>
                <a:close/>
              </a:path>
              <a:path w="2105025" h="1564004">
                <a:moveTo>
                  <a:pt x="687273" y="1465960"/>
                </a:moveTo>
                <a:lnTo>
                  <a:pt x="672033" y="1450720"/>
                </a:lnTo>
                <a:lnTo>
                  <a:pt x="672033" y="1465960"/>
                </a:lnTo>
                <a:lnTo>
                  <a:pt x="687273" y="1465960"/>
                </a:lnTo>
                <a:close/>
              </a:path>
              <a:path w="2105025" h="1564004">
                <a:moveTo>
                  <a:pt x="752805" y="1482724"/>
                </a:moveTo>
                <a:lnTo>
                  <a:pt x="752805" y="1465960"/>
                </a:lnTo>
                <a:lnTo>
                  <a:pt x="736041" y="1465960"/>
                </a:lnTo>
                <a:lnTo>
                  <a:pt x="752805" y="1482724"/>
                </a:lnTo>
                <a:close/>
              </a:path>
              <a:path w="2105025" h="1564004">
                <a:moveTo>
                  <a:pt x="752805" y="1482724"/>
                </a:moveTo>
                <a:lnTo>
                  <a:pt x="736041" y="1465960"/>
                </a:lnTo>
                <a:lnTo>
                  <a:pt x="736041" y="1482724"/>
                </a:lnTo>
                <a:lnTo>
                  <a:pt x="752805" y="1482724"/>
                </a:lnTo>
                <a:close/>
              </a:path>
              <a:path w="2105025" h="1564004">
                <a:moveTo>
                  <a:pt x="768032" y="1499488"/>
                </a:moveTo>
                <a:lnTo>
                  <a:pt x="752805" y="1482725"/>
                </a:lnTo>
                <a:lnTo>
                  <a:pt x="736041" y="1482724"/>
                </a:lnTo>
                <a:lnTo>
                  <a:pt x="736041" y="1499488"/>
                </a:lnTo>
                <a:lnTo>
                  <a:pt x="745185" y="1507108"/>
                </a:lnTo>
                <a:lnTo>
                  <a:pt x="752805" y="1514728"/>
                </a:lnTo>
                <a:lnTo>
                  <a:pt x="752805" y="1499488"/>
                </a:lnTo>
                <a:lnTo>
                  <a:pt x="768032" y="1499488"/>
                </a:lnTo>
                <a:close/>
              </a:path>
              <a:path w="2105025" h="1564004">
                <a:moveTo>
                  <a:pt x="841184" y="1490344"/>
                </a:moveTo>
                <a:lnTo>
                  <a:pt x="833564" y="1482724"/>
                </a:lnTo>
                <a:lnTo>
                  <a:pt x="752805" y="1482724"/>
                </a:lnTo>
                <a:lnTo>
                  <a:pt x="760412" y="1490344"/>
                </a:lnTo>
                <a:lnTo>
                  <a:pt x="768032" y="1499488"/>
                </a:lnTo>
                <a:lnTo>
                  <a:pt x="768032" y="1514728"/>
                </a:lnTo>
                <a:lnTo>
                  <a:pt x="816800" y="1514728"/>
                </a:lnTo>
                <a:lnTo>
                  <a:pt x="816800" y="1499488"/>
                </a:lnTo>
                <a:lnTo>
                  <a:pt x="833564" y="1499488"/>
                </a:lnTo>
                <a:lnTo>
                  <a:pt x="833564" y="1490344"/>
                </a:lnTo>
                <a:lnTo>
                  <a:pt x="841184" y="1490344"/>
                </a:lnTo>
                <a:close/>
              </a:path>
              <a:path w="2105025" h="1564004">
                <a:moveTo>
                  <a:pt x="768032" y="1499488"/>
                </a:moveTo>
                <a:lnTo>
                  <a:pt x="760412" y="1490344"/>
                </a:lnTo>
                <a:lnTo>
                  <a:pt x="752805" y="1482724"/>
                </a:lnTo>
                <a:lnTo>
                  <a:pt x="768032" y="1499488"/>
                </a:lnTo>
                <a:close/>
              </a:path>
              <a:path w="2105025" h="1564004">
                <a:moveTo>
                  <a:pt x="768032" y="1514728"/>
                </a:moveTo>
                <a:lnTo>
                  <a:pt x="768032" y="1499488"/>
                </a:lnTo>
                <a:lnTo>
                  <a:pt x="752805" y="1499488"/>
                </a:lnTo>
                <a:lnTo>
                  <a:pt x="752805" y="1514728"/>
                </a:lnTo>
                <a:lnTo>
                  <a:pt x="768032" y="1514728"/>
                </a:lnTo>
                <a:close/>
              </a:path>
              <a:path w="2105025" h="1564004">
                <a:moveTo>
                  <a:pt x="833564" y="1514728"/>
                </a:moveTo>
                <a:lnTo>
                  <a:pt x="833564" y="1499488"/>
                </a:lnTo>
                <a:lnTo>
                  <a:pt x="816800" y="1499488"/>
                </a:lnTo>
                <a:lnTo>
                  <a:pt x="825944" y="1507108"/>
                </a:lnTo>
                <a:lnTo>
                  <a:pt x="833564" y="1514728"/>
                </a:lnTo>
                <a:close/>
              </a:path>
              <a:path w="2105025" h="1564004">
                <a:moveTo>
                  <a:pt x="833564" y="1514728"/>
                </a:moveTo>
                <a:lnTo>
                  <a:pt x="825944" y="1507108"/>
                </a:lnTo>
                <a:lnTo>
                  <a:pt x="816800" y="1499488"/>
                </a:lnTo>
                <a:lnTo>
                  <a:pt x="833564" y="1514728"/>
                </a:lnTo>
                <a:close/>
              </a:path>
              <a:path w="2105025" h="1564004">
                <a:moveTo>
                  <a:pt x="833564" y="1514728"/>
                </a:moveTo>
                <a:lnTo>
                  <a:pt x="816800" y="1499488"/>
                </a:lnTo>
                <a:lnTo>
                  <a:pt x="816800" y="1507108"/>
                </a:lnTo>
                <a:lnTo>
                  <a:pt x="825944" y="1514728"/>
                </a:lnTo>
                <a:lnTo>
                  <a:pt x="833564" y="1514728"/>
                </a:lnTo>
                <a:close/>
              </a:path>
              <a:path w="2105025" h="1564004">
                <a:moveTo>
                  <a:pt x="825944" y="1514728"/>
                </a:moveTo>
                <a:lnTo>
                  <a:pt x="816800" y="1507108"/>
                </a:lnTo>
                <a:lnTo>
                  <a:pt x="816800" y="1514728"/>
                </a:lnTo>
                <a:lnTo>
                  <a:pt x="825944" y="1514728"/>
                </a:lnTo>
                <a:close/>
              </a:path>
              <a:path w="2105025" h="1564004">
                <a:moveTo>
                  <a:pt x="850328" y="1523872"/>
                </a:moveTo>
                <a:lnTo>
                  <a:pt x="850328" y="1507108"/>
                </a:lnTo>
                <a:lnTo>
                  <a:pt x="833564" y="1507108"/>
                </a:lnTo>
                <a:lnTo>
                  <a:pt x="833564" y="1514728"/>
                </a:lnTo>
                <a:lnTo>
                  <a:pt x="825944" y="1514728"/>
                </a:lnTo>
                <a:lnTo>
                  <a:pt x="833564" y="1523872"/>
                </a:lnTo>
                <a:lnTo>
                  <a:pt x="850328" y="1523872"/>
                </a:lnTo>
                <a:close/>
              </a:path>
              <a:path w="2105025" h="1564004">
                <a:moveTo>
                  <a:pt x="850328" y="1507108"/>
                </a:moveTo>
                <a:lnTo>
                  <a:pt x="850328" y="1499488"/>
                </a:lnTo>
                <a:lnTo>
                  <a:pt x="841184" y="1490344"/>
                </a:lnTo>
                <a:lnTo>
                  <a:pt x="833564" y="1490344"/>
                </a:lnTo>
                <a:lnTo>
                  <a:pt x="850328" y="1507108"/>
                </a:lnTo>
                <a:close/>
              </a:path>
              <a:path w="2105025" h="1564004">
                <a:moveTo>
                  <a:pt x="850328" y="1507108"/>
                </a:moveTo>
                <a:lnTo>
                  <a:pt x="833564" y="1490344"/>
                </a:lnTo>
                <a:lnTo>
                  <a:pt x="841184" y="1499488"/>
                </a:lnTo>
                <a:lnTo>
                  <a:pt x="850328" y="1507108"/>
                </a:lnTo>
                <a:close/>
              </a:path>
              <a:path w="2105025" h="1564004">
                <a:moveTo>
                  <a:pt x="850328" y="1507108"/>
                </a:moveTo>
                <a:lnTo>
                  <a:pt x="841184" y="1499488"/>
                </a:lnTo>
                <a:lnTo>
                  <a:pt x="833564" y="1490344"/>
                </a:lnTo>
                <a:lnTo>
                  <a:pt x="833564" y="1507108"/>
                </a:lnTo>
                <a:lnTo>
                  <a:pt x="850328" y="1507108"/>
                </a:lnTo>
                <a:close/>
              </a:path>
              <a:path w="2105025" h="1564004">
                <a:moveTo>
                  <a:pt x="938707" y="1514728"/>
                </a:moveTo>
                <a:lnTo>
                  <a:pt x="938707" y="1507108"/>
                </a:lnTo>
                <a:lnTo>
                  <a:pt x="921943" y="1490344"/>
                </a:lnTo>
                <a:lnTo>
                  <a:pt x="841184" y="1490344"/>
                </a:lnTo>
                <a:lnTo>
                  <a:pt x="850328" y="1499488"/>
                </a:lnTo>
                <a:lnTo>
                  <a:pt x="850328" y="1523872"/>
                </a:lnTo>
                <a:lnTo>
                  <a:pt x="906716" y="1523872"/>
                </a:lnTo>
                <a:lnTo>
                  <a:pt x="906716" y="1507108"/>
                </a:lnTo>
                <a:lnTo>
                  <a:pt x="921943" y="1507108"/>
                </a:lnTo>
                <a:lnTo>
                  <a:pt x="921943" y="1514728"/>
                </a:lnTo>
                <a:lnTo>
                  <a:pt x="938707" y="1514728"/>
                </a:lnTo>
                <a:close/>
              </a:path>
              <a:path w="2105025" h="1564004">
                <a:moveTo>
                  <a:pt x="921943" y="1523872"/>
                </a:moveTo>
                <a:lnTo>
                  <a:pt x="921943" y="1507108"/>
                </a:lnTo>
                <a:lnTo>
                  <a:pt x="906716" y="1507108"/>
                </a:lnTo>
                <a:lnTo>
                  <a:pt x="914336" y="1514728"/>
                </a:lnTo>
                <a:lnTo>
                  <a:pt x="921943" y="1523872"/>
                </a:lnTo>
                <a:close/>
              </a:path>
              <a:path w="2105025" h="1564004">
                <a:moveTo>
                  <a:pt x="921943" y="1523872"/>
                </a:moveTo>
                <a:lnTo>
                  <a:pt x="914336" y="1514728"/>
                </a:lnTo>
                <a:lnTo>
                  <a:pt x="906716" y="1507108"/>
                </a:lnTo>
                <a:lnTo>
                  <a:pt x="921943" y="1523872"/>
                </a:lnTo>
                <a:close/>
              </a:path>
              <a:path w="2105025" h="1564004">
                <a:moveTo>
                  <a:pt x="921943" y="1523872"/>
                </a:moveTo>
                <a:lnTo>
                  <a:pt x="906716" y="1507108"/>
                </a:lnTo>
                <a:lnTo>
                  <a:pt x="906716" y="1523872"/>
                </a:lnTo>
                <a:lnTo>
                  <a:pt x="921943" y="1523872"/>
                </a:lnTo>
                <a:close/>
              </a:path>
              <a:path w="2105025" h="1564004">
                <a:moveTo>
                  <a:pt x="938707" y="1548256"/>
                </a:moveTo>
                <a:lnTo>
                  <a:pt x="938707" y="1531492"/>
                </a:lnTo>
                <a:lnTo>
                  <a:pt x="921943" y="1531492"/>
                </a:lnTo>
                <a:lnTo>
                  <a:pt x="921943" y="1523872"/>
                </a:lnTo>
                <a:lnTo>
                  <a:pt x="906716" y="1523872"/>
                </a:lnTo>
                <a:lnTo>
                  <a:pt x="906716" y="1531492"/>
                </a:lnTo>
                <a:lnTo>
                  <a:pt x="914336" y="1539112"/>
                </a:lnTo>
                <a:lnTo>
                  <a:pt x="921943" y="1548256"/>
                </a:lnTo>
                <a:lnTo>
                  <a:pt x="938707" y="1548256"/>
                </a:lnTo>
                <a:close/>
              </a:path>
              <a:path w="2105025" h="1564004">
                <a:moveTo>
                  <a:pt x="1092619" y="1523872"/>
                </a:moveTo>
                <a:lnTo>
                  <a:pt x="1084999" y="1514728"/>
                </a:lnTo>
                <a:lnTo>
                  <a:pt x="921943" y="1514728"/>
                </a:lnTo>
                <a:lnTo>
                  <a:pt x="938707" y="1531492"/>
                </a:lnTo>
                <a:lnTo>
                  <a:pt x="938707" y="1548256"/>
                </a:lnTo>
                <a:lnTo>
                  <a:pt x="1068235" y="1548256"/>
                </a:lnTo>
                <a:lnTo>
                  <a:pt x="1068235" y="1531492"/>
                </a:lnTo>
                <a:lnTo>
                  <a:pt x="1084999" y="1531492"/>
                </a:lnTo>
                <a:lnTo>
                  <a:pt x="1084999" y="1523872"/>
                </a:lnTo>
                <a:lnTo>
                  <a:pt x="1092619" y="1523872"/>
                </a:lnTo>
                <a:close/>
              </a:path>
              <a:path w="2105025" h="1564004">
                <a:moveTo>
                  <a:pt x="938707" y="1531492"/>
                </a:moveTo>
                <a:lnTo>
                  <a:pt x="921943" y="1514728"/>
                </a:lnTo>
                <a:lnTo>
                  <a:pt x="921943" y="1531492"/>
                </a:lnTo>
                <a:lnTo>
                  <a:pt x="938707" y="1531492"/>
                </a:lnTo>
                <a:close/>
              </a:path>
              <a:path w="2105025" h="1564004">
                <a:moveTo>
                  <a:pt x="1084999" y="1548256"/>
                </a:moveTo>
                <a:lnTo>
                  <a:pt x="1084999" y="1531492"/>
                </a:lnTo>
                <a:lnTo>
                  <a:pt x="1068235" y="1531492"/>
                </a:lnTo>
                <a:lnTo>
                  <a:pt x="1084999" y="1548256"/>
                </a:lnTo>
                <a:close/>
              </a:path>
              <a:path w="2105025" h="1564004">
                <a:moveTo>
                  <a:pt x="1084999" y="1548256"/>
                </a:moveTo>
                <a:lnTo>
                  <a:pt x="1068235" y="1531492"/>
                </a:lnTo>
                <a:lnTo>
                  <a:pt x="1068235" y="1539112"/>
                </a:lnTo>
                <a:lnTo>
                  <a:pt x="1075855" y="1548256"/>
                </a:lnTo>
                <a:lnTo>
                  <a:pt x="1084999" y="1548256"/>
                </a:lnTo>
                <a:close/>
              </a:path>
              <a:path w="2105025" h="1564004">
                <a:moveTo>
                  <a:pt x="1075855" y="1548256"/>
                </a:moveTo>
                <a:lnTo>
                  <a:pt x="1068235" y="1539112"/>
                </a:lnTo>
                <a:lnTo>
                  <a:pt x="1068235" y="1548256"/>
                </a:lnTo>
                <a:lnTo>
                  <a:pt x="1075855" y="1548256"/>
                </a:lnTo>
                <a:close/>
              </a:path>
              <a:path w="2105025" h="1564004">
                <a:moveTo>
                  <a:pt x="1100239" y="1555864"/>
                </a:moveTo>
                <a:lnTo>
                  <a:pt x="1100239" y="1539112"/>
                </a:lnTo>
                <a:lnTo>
                  <a:pt x="1084999" y="1539112"/>
                </a:lnTo>
                <a:lnTo>
                  <a:pt x="1084999" y="1548256"/>
                </a:lnTo>
                <a:lnTo>
                  <a:pt x="1075855" y="1548256"/>
                </a:lnTo>
                <a:lnTo>
                  <a:pt x="1084999" y="1555864"/>
                </a:lnTo>
                <a:lnTo>
                  <a:pt x="1100239" y="1555864"/>
                </a:lnTo>
                <a:close/>
              </a:path>
              <a:path w="2105025" h="1564004">
                <a:moveTo>
                  <a:pt x="1100239" y="1539112"/>
                </a:moveTo>
                <a:lnTo>
                  <a:pt x="1100239" y="1531492"/>
                </a:lnTo>
                <a:lnTo>
                  <a:pt x="1092619" y="1523872"/>
                </a:lnTo>
                <a:lnTo>
                  <a:pt x="1084999" y="1523872"/>
                </a:lnTo>
                <a:lnTo>
                  <a:pt x="1100239" y="1539112"/>
                </a:lnTo>
                <a:close/>
              </a:path>
              <a:path w="2105025" h="1564004">
                <a:moveTo>
                  <a:pt x="1100239" y="1539112"/>
                </a:moveTo>
                <a:lnTo>
                  <a:pt x="1084999" y="1523872"/>
                </a:lnTo>
                <a:lnTo>
                  <a:pt x="1084999" y="1539112"/>
                </a:lnTo>
                <a:lnTo>
                  <a:pt x="1100239" y="1539112"/>
                </a:lnTo>
                <a:close/>
              </a:path>
              <a:path w="2105025" h="1564004">
                <a:moveTo>
                  <a:pt x="1181011" y="1531492"/>
                </a:moveTo>
                <a:lnTo>
                  <a:pt x="1173391" y="1523872"/>
                </a:lnTo>
                <a:lnTo>
                  <a:pt x="1092619" y="1523872"/>
                </a:lnTo>
                <a:lnTo>
                  <a:pt x="1100239" y="1531492"/>
                </a:lnTo>
                <a:lnTo>
                  <a:pt x="1100239" y="1555864"/>
                </a:lnTo>
                <a:lnTo>
                  <a:pt x="1158151" y="1555864"/>
                </a:lnTo>
                <a:lnTo>
                  <a:pt x="1158151" y="1539112"/>
                </a:lnTo>
                <a:lnTo>
                  <a:pt x="1173391" y="1539112"/>
                </a:lnTo>
                <a:lnTo>
                  <a:pt x="1173391" y="1531492"/>
                </a:lnTo>
                <a:lnTo>
                  <a:pt x="1181011" y="1531492"/>
                </a:lnTo>
                <a:close/>
              </a:path>
              <a:path w="2105025" h="1564004">
                <a:moveTo>
                  <a:pt x="1173391" y="1555864"/>
                </a:moveTo>
                <a:lnTo>
                  <a:pt x="1173391" y="1539112"/>
                </a:lnTo>
                <a:lnTo>
                  <a:pt x="1158151" y="1539112"/>
                </a:lnTo>
                <a:lnTo>
                  <a:pt x="1173391" y="1555864"/>
                </a:lnTo>
                <a:close/>
              </a:path>
              <a:path w="2105025" h="1564004">
                <a:moveTo>
                  <a:pt x="1173391" y="1555864"/>
                </a:moveTo>
                <a:lnTo>
                  <a:pt x="1158151" y="1539112"/>
                </a:lnTo>
                <a:lnTo>
                  <a:pt x="1165771" y="1548256"/>
                </a:lnTo>
                <a:lnTo>
                  <a:pt x="1173391" y="1555864"/>
                </a:lnTo>
                <a:close/>
              </a:path>
              <a:path w="2105025" h="1564004">
                <a:moveTo>
                  <a:pt x="1173391" y="1555864"/>
                </a:moveTo>
                <a:lnTo>
                  <a:pt x="1165764" y="1548249"/>
                </a:lnTo>
                <a:lnTo>
                  <a:pt x="1158151" y="1539112"/>
                </a:lnTo>
                <a:lnTo>
                  <a:pt x="1158151" y="1548256"/>
                </a:lnTo>
                <a:lnTo>
                  <a:pt x="1165764" y="1555864"/>
                </a:lnTo>
                <a:lnTo>
                  <a:pt x="1173391" y="1555864"/>
                </a:lnTo>
                <a:close/>
              </a:path>
              <a:path w="2105025" h="1564004">
                <a:moveTo>
                  <a:pt x="1165764" y="1555864"/>
                </a:moveTo>
                <a:lnTo>
                  <a:pt x="1158151" y="1548256"/>
                </a:lnTo>
                <a:lnTo>
                  <a:pt x="1158151" y="1555864"/>
                </a:lnTo>
                <a:lnTo>
                  <a:pt x="1165764" y="1555864"/>
                </a:lnTo>
                <a:close/>
              </a:path>
              <a:path w="2105025" h="1564004">
                <a:moveTo>
                  <a:pt x="1190155" y="1563484"/>
                </a:moveTo>
                <a:lnTo>
                  <a:pt x="1190155" y="1548256"/>
                </a:lnTo>
                <a:lnTo>
                  <a:pt x="1173391" y="1548256"/>
                </a:lnTo>
                <a:lnTo>
                  <a:pt x="1173391" y="1555864"/>
                </a:lnTo>
                <a:lnTo>
                  <a:pt x="1165764" y="1555864"/>
                </a:lnTo>
                <a:lnTo>
                  <a:pt x="1173391" y="1563484"/>
                </a:lnTo>
                <a:lnTo>
                  <a:pt x="1190155" y="1563484"/>
                </a:lnTo>
                <a:close/>
              </a:path>
              <a:path w="2105025" h="1564004">
                <a:moveTo>
                  <a:pt x="1190155" y="1548256"/>
                </a:moveTo>
                <a:lnTo>
                  <a:pt x="1190155" y="1539112"/>
                </a:lnTo>
                <a:lnTo>
                  <a:pt x="1181011" y="1531492"/>
                </a:lnTo>
                <a:lnTo>
                  <a:pt x="1173391" y="1531492"/>
                </a:lnTo>
                <a:lnTo>
                  <a:pt x="1190155" y="1548256"/>
                </a:lnTo>
                <a:close/>
              </a:path>
              <a:path w="2105025" h="1564004">
                <a:moveTo>
                  <a:pt x="1190155" y="1548256"/>
                </a:moveTo>
                <a:lnTo>
                  <a:pt x="1173391" y="1531492"/>
                </a:lnTo>
                <a:lnTo>
                  <a:pt x="1173391" y="1548256"/>
                </a:lnTo>
                <a:lnTo>
                  <a:pt x="1190155" y="1548256"/>
                </a:lnTo>
                <a:close/>
              </a:path>
              <a:path w="2105025" h="1564004">
                <a:moveTo>
                  <a:pt x="2104478" y="1563484"/>
                </a:moveTo>
                <a:lnTo>
                  <a:pt x="2104478" y="1531492"/>
                </a:lnTo>
                <a:lnTo>
                  <a:pt x="1181011" y="1531492"/>
                </a:lnTo>
                <a:lnTo>
                  <a:pt x="1190155" y="1539112"/>
                </a:lnTo>
                <a:lnTo>
                  <a:pt x="1190155" y="1563484"/>
                </a:lnTo>
                <a:lnTo>
                  <a:pt x="2104478" y="156348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61089" y="4687050"/>
            <a:ext cx="138499" cy="540684"/>
          </a:xfrm>
          <a:prstGeom prst="rect">
            <a:avLst/>
          </a:prstGeom>
        </p:spPr>
        <p:txBody>
          <a:bodyPr vert="vert270" wrap="square" lIns="0" tIns="1710" rIns="0" bIns="0" rtlCol="0">
            <a:spAutoFit/>
          </a:bodyPr>
          <a:lstStyle/>
          <a:p>
            <a:pPr marL="11397">
              <a:spcBef>
                <a:spcPts val="13"/>
              </a:spcBef>
            </a:pPr>
            <a:r>
              <a:rPr sz="900" spc="9" dirty="0">
                <a:latin typeface="Times New Roman"/>
                <a:cs typeface="Times New Roman"/>
              </a:rPr>
              <a:t>Amplitude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241196" y="426565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41196" y="562240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55671" y="4265653"/>
            <a:ext cx="0" cy="1357032"/>
          </a:xfrm>
          <a:custGeom>
            <a:avLst/>
            <a:gdLst/>
            <a:ahLst/>
            <a:cxnLst/>
            <a:rect l="l" t="t" r="r" b="b"/>
            <a:pathLst>
              <a:path h="1537970">
                <a:moveTo>
                  <a:pt x="0" y="153765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41195" y="4265653"/>
            <a:ext cx="0" cy="1357032"/>
          </a:xfrm>
          <a:custGeom>
            <a:avLst/>
            <a:gdLst/>
            <a:ahLst/>
            <a:cxnLst/>
            <a:rect l="l" t="t" r="r" b="b"/>
            <a:pathLst>
              <a:path h="1537970">
                <a:moveTo>
                  <a:pt x="0" y="153765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41196" y="562240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41195" y="4265653"/>
            <a:ext cx="0" cy="1357032"/>
          </a:xfrm>
          <a:custGeom>
            <a:avLst/>
            <a:gdLst/>
            <a:ahLst/>
            <a:cxnLst/>
            <a:rect l="l" t="t" r="r" b="b"/>
            <a:pathLst>
              <a:path h="1537970">
                <a:moveTo>
                  <a:pt x="0" y="153765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41195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41195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16614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16614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583138" y="5634910"/>
            <a:ext cx="86014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998954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98954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382669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82669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878215" y="5588197"/>
            <a:ext cx="602673" cy="391590"/>
          </a:xfrm>
          <a:prstGeom prst="rect">
            <a:avLst/>
          </a:prstGeom>
        </p:spPr>
        <p:txBody>
          <a:bodyPr vert="horz" wrap="square" lIns="0" tIns="62683" rIns="0" bIns="0" rtlCol="0">
            <a:spAutoFit/>
          </a:bodyPr>
          <a:lstStyle/>
          <a:p>
            <a:pPr marL="54706">
              <a:spcBef>
                <a:spcPts val="494"/>
              </a:spcBef>
              <a:tabLst>
                <a:tab pos="433654" algn="l"/>
              </a:tabLst>
            </a:pPr>
            <a:r>
              <a:rPr sz="900" spc="27" dirty="0">
                <a:solidFill>
                  <a:srgbClr val="808080"/>
                </a:solidFill>
                <a:latin typeface="Times New Roman"/>
                <a:cs typeface="Times New Roman"/>
              </a:rPr>
              <a:t>10	</a:t>
            </a: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15</a:t>
            </a:r>
            <a:endParaRPr sz="900">
              <a:latin typeface="Times New Roman"/>
              <a:cs typeface="Times New Roman"/>
            </a:endParaRPr>
          </a:p>
          <a:p>
            <a:pPr marL="11397">
              <a:spcBef>
                <a:spcPts val="408"/>
              </a:spcBef>
            </a:pPr>
            <a:r>
              <a:rPr sz="900" spc="-4" dirty="0">
                <a:latin typeface="Times New Roman"/>
                <a:cs typeface="Times New Roman"/>
              </a:rPr>
              <a:t>Time</a:t>
            </a:r>
            <a:r>
              <a:rPr sz="900" spc="58" dirty="0">
                <a:latin typeface="Times New Roman"/>
                <a:cs typeface="Times New Roman"/>
              </a:rPr>
              <a:t> (sec)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766396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766396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688640" y="5634910"/>
            <a:ext cx="156441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55671" y="5594158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1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55671" y="4265653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8079305" y="5634910"/>
            <a:ext cx="156441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241195" y="5622402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126571" y="562240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112123" y="5527342"/>
            <a:ext cx="174914" cy="275665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lnSpc>
                <a:spcPts val="996"/>
              </a:lnSpc>
              <a:spcBef>
                <a:spcPts val="117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98584">
              <a:lnSpc>
                <a:spcPts val="996"/>
              </a:lnSpc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241195" y="5344059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26571" y="5344059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41195" y="5079170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26571" y="5079170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241195" y="4800826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26571" y="4800826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241195" y="4537269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26571" y="4537269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41195" y="4265652"/>
            <a:ext cx="13855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126571" y="426565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10" y="0"/>
                </a:moveTo>
                <a:lnTo>
                  <a:pt x="0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009607" y="4042911"/>
            <a:ext cx="1669473" cy="1405085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651337">
              <a:lnSpc>
                <a:spcPts val="1081"/>
              </a:lnSpc>
              <a:spcBef>
                <a:spcPts val="117"/>
              </a:spcBef>
            </a:pPr>
            <a:r>
              <a:rPr sz="900" spc="18" dirty="0">
                <a:latin typeface="Times New Roman"/>
                <a:cs typeface="Times New Roman"/>
              </a:rPr>
              <a:t>Impulse </a:t>
            </a:r>
            <a:r>
              <a:rPr sz="900" dirty="0">
                <a:latin typeface="Times New Roman"/>
                <a:cs typeface="Times New Roman"/>
              </a:rPr>
              <a:t>Re</a:t>
            </a:r>
            <a:r>
              <a:rPr sz="900" spc="27" dirty="0">
                <a:latin typeface="Times New Roman"/>
                <a:cs typeface="Times New Roman"/>
              </a:rPr>
              <a:t> </a:t>
            </a:r>
            <a:r>
              <a:rPr sz="900" spc="58" dirty="0">
                <a:latin typeface="Times New Roman"/>
                <a:cs typeface="Times New Roman"/>
              </a:rPr>
              <a:t>sponse</a:t>
            </a:r>
            <a:endParaRPr sz="900">
              <a:latin typeface="Times New Roman"/>
              <a:cs typeface="Times New Roman"/>
            </a:endParaRPr>
          </a:p>
          <a:p>
            <a:pPr marR="1353391" algn="ctr">
              <a:lnSpc>
                <a:spcPts val="1081"/>
              </a:lnSpc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R="1454824" algn="ctr"/>
            <a:r>
              <a:rPr sz="900" spc="31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spc="49" dirty="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900">
              <a:latin typeface="Times New Roman"/>
              <a:cs typeface="Times New Roman"/>
            </a:endParaRPr>
          </a:p>
          <a:p>
            <a:pPr marR="1454824" algn="ctr"/>
            <a:r>
              <a:rPr sz="900" spc="31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spc="49" dirty="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900">
              <a:latin typeface="Times New Roman"/>
              <a:cs typeface="Times New Roman"/>
            </a:endParaRPr>
          </a:p>
          <a:p>
            <a:pPr marR="1454824" algn="ctr">
              <a:spcBef>
                <a:spcPts val="4"/>
              </a:spcBef>
            </a:pPr>
            <a:r>
              <a:rPr sz="900" spc="31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spc="49" dirty="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R="1454824" algn="ctr"/>
            <a:r>
              <a:rPr sz="900" spc="31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spc="49" dirty="0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241196" y="426565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41196" y="562240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155671" y="4265653"/>
            <a:ext cx="0" cy="1357032"/>
          </a:xfrm>
          <a:custGeom>
            <a:avLst/>
            <a:gdLst/>
            <a:ahLst/>
            <a:cxnLst/>
            <a:rect l="l" t="t" r="r" b="b"/>
            <a:pathLst>
              <a:path h="1537970">
                <a:moveTo>
                  <a:pt x="0" y="153765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41195" y="4265653"/>
            <a:ext cx="0" cy="1357032"/>
          </a:xfrm>
          <a:custGeom>
            <a:avLst/>
            <a:gdLst/>
            <a:ahLst/>
            <a:cxnLst/>
            <a:rect l="l" t="t" r="r" b="b"/>
            <a:pathLst>
              <a:path h="1537970">
                <a:moveTo>
                  <a:pt x="0" y="1537650"/>
                </a:moveTo>
                <a:lnTo>
                  <a:pt x="0" y="0"/>
                </a:lnTo>
              </a:path>
            </a:pathLst>
          </a:custGeom>
          <a:ln w="8097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41196" y="5622402"/>
            <a:ext cx="1914814" cy="0"/>
          </a:xfrm>
          <a:custGeom>
            <a:avLst/>
            <a:gdLst/>
            <a:ahLst/>
            <a:cxnLst/>
            <a:rect l="l" t="t" r="r" b="b"/>
            <a:pathLst>
              <a:path w="2106295">
                <a:moveTo>
                  <a:pt x="0" y="0"/>
                </a:moveTo>
                <a:lnTo>
                  <a:pt x="2105922" y="0"/>
                </a:lnTo>
              </a:path>
            </a:pathLst>
          </a:custGeom>
          <a:ln w="808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241427" y="4252061"/>
            <a:ext cx="1539586" cy="1377203"/>
          </a:xfrm>
          <a:custGeom>
            <a:avLst/>
            <a:gdLst/>
            <a:ahLst/>
            <a:cxnLst/>
            <a:rect l="l" t="t" r="r" b="b"/>
            <a:pathLst>
              <a:path w="1693545" h="1560829">
                <a:moveTo>
                  <a:pt x="95999" y="460209"/>
                </a:moveTo>
                <a:lnTo>
                  <a:pt x="95999" y="15239"/>
                </a:lnTo>
                <a:lnTo>
                  <a:pt x="80759" y="0"/>
                </a:lnTo>
                <a:lnTo>
                  <a:pt x="0" y="0"/>
                </a:lnTo>
                <a:lnTo>
                  <a:pt x="0" y="32003"/>
                </a:lnTo>
                <a:lnTo>
                  <a:pt x="63995" y="32003"/>
                </a:lnTo>
                <a:lnTo>
                  <a:pt x="63995" y="15239"/>
                </a:lnTo>
                <a:lnTo>
                  <a:pt x="80759" y="15239"/>
                </a:lnTo>
                <a:lnTo>
                  <a:pt x="80759" y="460209"/>
                </a:lnTo>
                <a:lnTo>
                  <a:pt x="95999" y="460209"/>
                </a:lnTo>
                <a:close/>
              </a:path>
              <a:path w="1693545" h="1560829">
                <a:moveTo>
                  <a:pt x="80759" y="32003"/>
                </a:moveTo>
                <a:lnTo>
                  <a:pt x="80759" y="15239"/>
                </a:lnTo>
                <a:lnTo>
                  <a:pt x="63995" y="15239"/>
                </a:lnTo>
                <a:lnTo>
                  <a:pt x="80759" y="32003"/>
                </a:lnTo>
                <a:close/>
              </a:path>
              <a:path w="1693545" h="1560829">
                <a:moveTo>
                  <a:pt x="80759" y="32003"/>
                </a:moveTo>
                <a:lnTo>
                  <a:pt x="63995" y="15239"/>
                </a:lnTo>
                <a:lnTo>
                  <a:pt x="71615" y="24384"/>
                </a:lnTo>
                <a:lnTo>
                  <a:pt x="80759" y="32003"/>
                </a:lnTo>
                <a:close/>
              </a:path>
              <a:path w="1693545" h="1560829">
                <a:moveTo>
                  <a:pt x="80759" y="32003"/>
                </a:moveTo>
                <a:lnTo>
                  <a:pt x="71615" y="24384"/>
                </a:lnTo>
                <a:lnTo>
                  <a:pt x="63995" y="15239"/>
                </a:lnTo>
                <a:lnTo>
                  <a:pt x="63995" y="32003"/>
                </a:lnTo>
                <a:lnTo>
                  <a:pt x="80759" y="32003"/>
                </a:lnTo>
                <a:close/>
              </a:path>
              <a:path w="1693545" h="1560829">
                <a:moveTo>
                  <a:pt x="95999" y="493737"/>
                </a:moveTo>
                <a:lnTo>
                  <a:pt x="95999" y="476973"/>
                </a:lnTo>
                <a:lnTo>
                  <a:pt x="80759" y="476973"/>
                </a:lnTo>
                <a:lnTo>
                  <a:pt x="80759" y="32003"/>
                </a:lnTo>
                <a:lnTo>
                  <a:pt x="63995" y="32003"/>
                </a:lnTo>
                <a:lnTo>
                  <a:pt x="63995" y="476973"/>
                </a:lnTo>
                <a:lnTo>
                  <a:pt x="80759" y="493737"/>
                </a:lnTo>
                <a:lnTo>
                  <a:pt x="95999" y="493737"/>
                </a:lnTo>
                <a:close/>
              </a:path>
              <a:path w="1693545" h="1560829">
                <a:moveTo>
                  <a:pt x="178282" y="775652"/>
                </a:moveTo>
                <a:lnTo>
                  <a:pt x="178282" y="476973"/>
                </a:lnTo>
                <a:lnTo>
                  <a:pt x="169151" y="469353"/>
                </a:lnTo>
                <a:lnTo>
                  <a:pt x="161531" y="460209"/>
                </a:lnTo>
                <a:lnTo>
                  <a:pt x="80759" y="460209"/>
                </a:lnTo>
                <a:lnTo>
                  <a:pt x="95999" y="476973"/>
                </a:lnTo>
                <a:lnTo>
                  <a:pt x="95999" y="493737"/>
                </a:lnTo>
                <a:lnTo>
                  <a:pt x="144767" y="493737"/>
                </a:lnTo>
                <a:lnTo>
                  <a:pt x="144767" y="476973"/>
                </a:lnTo>
                <a:lnTo>
                  <a:pt x="161531" y="476973"/>
                </a:lnTo>
                <a:lnTo>
                  <a:pt x="161531" y="775652"/>
                </a:lnTo>
                <a:lnTo>
                  <a:pt x="178282" y="775652"/>
                </a:lnTo>
                <a:close/>
              </a:path>
              <a:path w="1693545" h="1560829">
                <a:moveTo>
                  <a:pt x="95999" y="476973"/>
                </a:moveTo>
                <a:lnTo>
                  <a:pt x="80759" y="460209"/>
                </a:lnTo>
                <a:lnTo>
                  <a:pt x="88379" y="469353"/>
                </a:lnTo>
                <a:lnTo>
                  <a:pt x="95999" y="476973"/>
                </a:lnTo>
                <a:close/>
              </a:path>
              <a:path w="1693545" h="1560829">
                <a:moveTo>
                  <a:pt x="95999" y="476973"/>
                </a:moveTo>
                <a:lnTo>
                  <a:pt x="88379" y="469353"/>
                </a:lnTo>
                <a:lnTo>
                  <a:pt x="80759" y="460209"/>
                </a:lnTo>
                <a:lnTo>
                  <a:pt x="80759" y="476973"/>
                </a:lnTo>
                <a:lnTo>
                  <a:pt x="95999" y="476973"/>
                </a:lnTo>
                <a:close/>
              </a:path>
              <a:path w="1693545" h="1560829">
                <a:moveTo>
                  <a:pt x="161531" y="493737"/>
                </a:moveTo>
                <a:lnTo>
                  <a:pt x="161531" y="476973"/>
                </a:lnTo>
                <a:lnTo>
                  <a:pt x="144767" y="476973"/>
                </a:lnTo>
                <a:lnTo>
                  <a:pt x="153911" y="484593"/>
                </a:lnTo>
                <a:lnTo>
                  <a:pt x="161531" y="493737"/>
                </a:lnTo>
                <a:close/>
              </a:path>
              <a:path w="1693545" h="1560829">
                <a:moveTo>
                  <a:pt x="161531" y="493737"/>
                </a:moveTo>
                <a:lnTo>
                  <a:pt x="153911" y="484593"/>
                </a:lnTo>
                <a:lnTo>
                  <a:pt x="144767" y="476973"/>
                </a:lnTo>
                <a:lnTo>
                  <a:pt x="161531" y="493737"/>
                </a:lnTo>
                <a:close/>
              </a:path>
              <a:path w="1693545" h="1560829">
                <a:moveTo>
                  <a:pt x="161531" y="493737"/>
                </a:moveTo>
                <a:lnTo>
                  <a:pt x="144767" y="476973"/>
                </a:lnTo>
                <a:lnTo>
                  <a:pt x="144767" y="493737"/>
                </a:lnTo>
                <a:lnTo>
                  <a:pt x="161531" y="493737"/>
                </a:lnTo>
                <a:close/>
              </a:path>
              <a:path w="1693545" h="1560829">
                <a:moveTo>
                  <a:pt x="178282" y="809180"/>
                </a:moveTo>
                <a:lnTo>
                  <a:pt x="178282" y="792416"/>
                </a:lnTo>
                <a:lnTo>
                  <a:pt x="161531" y="792416"/>
                </a:lnTo>
                <a:lnTo>
                  <a:pt x="161531" y="493737"/>
                </a:lnTo>
                <a:lnTo>
                  <a:pt x="144767" y="493737"/>
                </a:lnTo>
                <a:lnTo>
                  <a:pt x="144767" y="792416"/>
                </a:lnTo>
                <a:lnTo>
                  <a:pt x="153911" y="800036"/>
                </a:lnTo>
                <a:lnTo>
                  <a:pt x="161531" y="809180"/>
                </a:lnTo>
                <a:lnTo>
                  <a:pt x="178282" y="809180"/>
                </a:lnTo>
                <a:close/>
              </a:path>
              <a:path w="1693545" h="1560829">
                <a:moveTo>
                  <a:pt x="266674" y="1002703"/>
                </a:moveTo>
                <a:lnTo>
                  <a:pt x="266674" y="792416"/>
                </a:lnTo>
                <a:lnTo>
                  <a:pt x="249910" y="775652"/>
                </a:lnTo>
                <a:lnTo>
                  <a:pt x="161531" y="775652"/>
                </a:lnTo>
                <a:lnTo>
                  <a:pt x="178282" y="792416"/>
                </a:lnTo>
                <a:lnTo>
                  <a:pt x="178282" y="809180"/>
                </a:lnTo>
                <a:lnTo>
                  <a:pt x="234670" y="809180"/>
                </a:lnTo>
                <a:lnTo>
                  <a:pt x="234670" y="792416"/>
                </a:lnTo>
                <a:lnTo>
                  <a:pt x="249910" y="792416"/>
                </a:lnTo>
                <a:lnTo>
                  <a:pt x="249910" y="1002703"/>
                </a:lnTo>
                <a:lnTo>
                  <a:pt x="266674" y="1002703"/>
                </a:lnTo>
                <a:close/>
              </a:path>
              <a:path w="1693545" h="1560829">
                <a:moveTo>
                  <a:pt x="178282" y="792416"/>
                </a:moveTo>
                <a:lnTo>
                  <a:pt x="161531" y="775652"/>
                </a:lnTo>
                <a:lnTo>
                  <a:pt x="169151" y="784796"/>
                </a:lnTo>
                <a:lnTo>
                  <a:pt x="178282" y="792416"/>
                </a:lnTo>
                <a:close/>
              </a:path>
              <a:path w="1693545" h="1560829">
                <a:moveTo>
                  <a:pt x="178282" y="792416"/>
                </a:moveTo>
                <a:lnTo>
                  <a:pt x="169151" y="784796"/>
                </a:lnTo>
                <a:lnTo>
                  <a:pt x="161531" y="775652"/>
                </a:lnTo>
                <a:lnTo>
                  <a:pt x="161531" y="792416"/>
                </a:lnTo>
                <a:lnTo>
                  <a:pt x="178282" y="792416"/>
                </a:lnTo>
                <a:close/>
              </a:path>
              <a:path w="1693545" h="1560829">
                <a:moveTo>
                  <a:pt x="249910" y="809180"/>
                </a:moveTo>
                <a:lnTo>
                  <a:pt x="249910" y="792416"/>
                </a:lnTo>
                <a:lnTo>
                  <a:pt x="234670" y="792416"/>
                </a:lnTo>
                <a:lnTo>
                  <a:pt x="242290" y="800036"/>
                </a:lnTo>
                <a:lnTo>
                  <a:pt x="249910" y="809180"/>
                </a:lnTo>
                <a:close/>
              </a:path>
              <a:path w="1693545" h="1560829">
                <a:moveTo>
                  <a:pt x="249910" y="809180"/>
                </a:moveTo>
                <a:lnTo>
                  <a:pt x="242290" y="800036"/>
                </a:lnTo>
                <a:lnTo>
                  <a:pt x="234670" y="792416"/>
                </a:lnTo>
                <a:lnTo>
                  <a:pt x="249910" y="809180"/>
                </a:lnTo>
                <a:close/>
              </a:path>
              <a:path w="1693545" h="1560829">
                <a:moveTo>
                  <a:pt x="249910" y="809180"/>
                </a:moveTo>
                <a:lnTo>
                  <a:pt x="234670" y="792416"/>
                </a:lnTo>
                <a:lnTo>
                  <a:pt x="234670" y="809180"/>
                </a:lnTo>
                <a:lnTo>
                  <a:pt x="249910" y="809180"/>
                </a:lnTo>
                <a:close/>
              </a:path>
              <a:path w="1693545" h="1560829">
                <a:moveTo>
                  <a:pt x="266674" y="1034707"/>
                </a:moveTo>
                <a:lnTo>
                  <a:pt x="266674" y="1017943"/>
                </a:lnTo>
                <a:lnTo>
                  <a:pt x="249910" y="1017943"/>
                </a:lnTo>
                <a:lnTo>
                  <a:pt x="249910" y="809180"/>
                </a:lnTo>
                <a:lnTo>
                  <a:pt x="234670" y="809180"/>
                </a:lnTo>
                <a:lnTo>
                  <a:pt x="234670" y="1017943"/>
                </a:lnTo>
                <a:lnTo>
                  <a:pt x="242290" y="1027087"/>
                </a:lnTo>
                <a:lnTo>
                  <a:pt x="249910" y="1034707"/>
                </a:lnTo>
                <a:lnTo>
                  <a:pt x="266674" y="1034707"/>
                </a:lnTo>
                <a:close/>
              </a:path>
              <a:path w="1693545" h="1560829">
                <a:moveTo>
                  <a:pt x="347433" y="1164234"/>
                </a:moveTo>
                <a:lnTo>
                  <a:pt x="347433" y="1017943"/>
                </a:lnTo>
                <a:lnTo>
                  <a:pt x="332193" y="1002703"/>
                </a:lnTo>
                <a:lnTo>
                  <a:pt x="249910" y="1002703"/>
                </a:lnTo>
                <a:lnTo>
                  <a:pt x="259054" y="1010323"/>
                </a:lnTo>
                <a:lnTo>
                  <a:pt x="266674" y="1017943"/>
                </a:lnTo>
                <a:lnTo>
                  <a:pt x="266674" y="1034707"/>
                </a:lnTo>
                <a:lnTo>
                  <a:pt x="315442" y="1034707"/>
                </a:lnTo>
                <a:lnTo>
                  <a:pt x="315442" y="1017943"/>
                </a:lnTo>
                <a:lnTo>
                  <a:pt x="332193" y="1017943"/>
                </a:lnTo>
                <a:lnTo>
                  <a:pt x="332193" y="1164234"/>
                </a:lnTo>
                <a:lnTo>
                  <a:pt x="347433" y="1164234"/>
                </a:lnTo>
                <a:close/>
              </a:path>
              <a:path w="1693545" h="1560829">
                <a:moveTo>
                  <a:pt x="266674" y="1017943"/>
                </a:moveTo>
                <a:lnTo>
                  <a:pt x="259054" y="1010323"/>
                </a:lnTo>
                <a:lnTo>
                  <a:pt x="249910" y="1002703"/>
                </a:lnTo>
                <a:lnTo>
                  <a:pt x="266674" y="1017943"/>
                </a:lnTo>
                <a:close/>
              </a:path>
              <a:path w="1693545" h="1560829">
                <a:moveTo>
                  <a:pt x="266674" y="1017943"/>
                </a:moveTo>
                <a:lnTo>
                  <a:pt x="249910" y="1002703"/>
                </a:lnTo>
                <a:lnTo>
                  <a:pt x="249910" y="1017943"/>
                </a:lnTo>
                <a:lnTo>
                  <a:pt x="266674" y="1017943"/>
                </a:lnTo>
                <a:close/>
              </a:path>
              <a:path w="1693545" h="1560829">
                <a:moveTo>
                  <a:pt x="332193" y="1034707"/>
                </a:moveTo>
                <a:lnTo>
                  <a:pt x="332193" y="1017943"/>
                </a:lnTo>
                <a:lnTo>
                  <a:pt x="315442" y="1017943"/>
                </a:lnTo>
                <a:lnTo>
                  <a:pt x="332193" y="1034707"/>
                </a:lnTo>
                <a:close/>
              </a:path>
              <a:path w="1693545" h="1560829">
                <a:moveTo>
                  <a:pt x="332193" y="1034707"/>
                </a:moveTo>
                <a:lnTo>
                  <a:pt x="315442" y="1017943"/>
                </a:lnTo>
                <a:lnTo>
                  <a:pt x="323062" y="1027087"/>
                </a:lnTo>
                <a:lnTo>
                  <a:pt x="332193" y="1034707"/>
                </a:lnTo>
                <a:close/>
              </a:path>
              <a:path w="1693545" h="1560829">
                <a:moveTo>
                  <a:pt x="332193" y="1034707"/>
                </a:moveTo>
                <a:lnTo>
                  <a:pt x="323062" y="1027087"/>
                </a:lnTo>
                <a:lnTo>
                  <a:pt x="315442" y="1017943"/>
                </a:lnTo>
                <a:lnTo>
                  <a:pt x="315442" y="1034707"/>
                </a:lnTo>
                <a:lnTo>
                  <a:pt x="332193" y="1034707"/>
                </a:lnTo>
                <a:close/>
              </a:path>
              <a:path w="1693545" h="1560829">
                <a:moveTo>
                  <a:pt x="347433" y="1196238"/>
                </a:moveTo>
                <a:lnTo>
                  <a:pt x="347433" y="1180998"/>
                </a:lnTo>
                <a:lnTo>
                  <a:pt x="332193" y="1180998"/>
                </a:lnTo>
                <a:lnTo>
                  <a:pt x="332193" y="1034707"/>
                </a:lnTo>
                <a:lnTo>
                  <a:pt x="315442" y="1034707"/>
                </a:lnTo>
                <a:lnTo>
                  <a:pt x="315442" y="1180998"/>
                </a:lnTo>
                <a:lnTo>
                  <a:pt x="323062" y="1188618"/>
                </a:lnTo>
                <a:lnTo>
                  <a:pt x="332193" y="1196238"/>
                </a:lnTo>
                <a:lnTo>
                  <a:pt x="347433" y="1196238"/>
                </a:lnTo>
                <a:close/>
              </a:path>
              <a:path w="1693545" h="1560829">
                <a:moveTo>
                  <a:pt x="429729" y="1277010"/>
                </a:moveTo>
                <a:lnTo>
                  <a:pt x="429729" y="1180998"/>
                </a:lnTo>
                <a:lnTo>
                  <a:pt x="412965" y="1164234"/>
                </a:lnTo>
                <a:lnTo>
                  <a:pt x="332193" y="1164234"/>
                </a:lnTo>
                <a:lnTo>
                  <a:pt x="339813" y="1171854"/>
                </a:lnTo>
                <a:lnTo>
                  <a:pt x="347433" y="1180998"/>
                </a:lnTo>
                <a:lnTo>
                  <a:pt x="347433" y="1196238"/>
                </a:lnTo>
                <a:lnTo>
                  <a:pt x="396201" y="1196238"/>
                </a:lnTo>
                <a:lnTo>
                  <a:pt x="396201" y="1180998"/>
                </a:lnTo>
                <a:lnTo>
                  <a:pt x="412965" y="1180998"/>
                </a:lnTo>
                <a:lnTo>
                  <a:pt x="412965" y="1277010"/>
                </a:lnTo>
                <a:lnTo>
                  <a:pt x="429729" y="1277010"/>
                </a:lnTo>
                <a:close/>
              </a:path>
              <a:path w="1693545" h="1560829">
                <a:moveTo>
                  <a:pt x="347433" y="1180998"/>
                </a:moveTo>
                <a:lnTo>
                  <a:pt x="339813" y="1171854"/>
                </a:lnTo>
                <a:lnTo>
                  <a:pt x="332193" y="1164234"/>
                </a:lnTo>
                <a:lnTo>
                  <a:pt x="347433" y="1180998"/>
                </a:lnTo>
                <a:close/>
              </a:path>
              <a:path w="1693545" h="1560829">
                <a:moveTo>
                  <a:pt x="347433" y="1180998"/>
                </a:moveTo>
                <a:lnTo>
                  <a:pt x="332193" y="1164234"/>
                </a:lnTo>
                <a:lnTo>
                  <a:pt x="332193" y="1180998"/>
                </a:lnTo>
                <a:lnTo>
                  <a:pt x="347433" y="1180998"/>
                </a:lnTo>
                <a:close/>
              </a:path>
              <a:path w="1693545" h="1560829">
                <a:moveTo>
                  <a:pt x="412965" y="1196238"/>
                </a:moveTo>
                <a:lnTo>
                  <a:pt x="412965" y="1180998"/>
                </a:lnTo>
                <a:lnTo>
                  <a:pt x="396201" y="1180998"/>
                </a:lnTo>
                <a:lnTo>
                  <a:pt x="405345" y="1188618"/>
                </a:lnTo>
                <a:lnTo>
                  <a:pt x="412965" y="1196238"/>
                </a:lnTo>
                <a:close/>
              </a:path>
              <a:path w="1693545" h="1560829">
                <a:moveTo>
                  <a:pt x="412965" y="1196238"/>
                </a:moveTo>
                <a:lnTo>
                  <a:pt x="405345" y="1188618"/>
                </a:lnTo>
                <a:lnTo>
                  <a:pt x="396201" y="1180998"/>
                </a:lnTo>
                <a:lnTo>
                  <a:pt x="412965" y="1196238"/>
                </a:lnTo>
                <a:close/>
              </a:path>
              <a:path w="1693545" h="1560829">
                <a:moveTo>
                  <a:pt x="412965" y="1196238"/>
                </a:moveTo>
                <a:lnTo>
                  <a:pt x="396201" y="1180998"/>
                </a:lnTo>
                <a:lnTo>
                  <a:pt x="396201" y="1196238"/>
                </a:lnTo>
                <a:lnTo>
                  <a:pt x="412965" y="1196238"/>
                </a:lnTo>
                <a:close/>
              </a:path>
              <a:path w="1693545" h="1560829">
                <a:moveTo>
                  <a:pt x="429729" y="1310525"/>
                </a:moveTo>
                <a:lnTo>
                  <a:pt x="429729" y="1293774"/>
                </a:lnTo>
                <a:lnTo>
                  <a:pt x="412965" y="1293774"/>
                </a:lnTo>
                <a:lnTo>
                  <a:pt x="412965" y="1196238"/>
                </a:lnTo>
                <a:lnTo>
                  <a:pt x="396201" y="1196238"/>
                </a:lnTo>
                <a:lnTo>
                  <a:pt x="396201" y="1293774"/>
                </a:lnTo>
                <a:lnTo>
                  <a:pt x="405345" y="1301394"/>
                </a:lnTo>
                <a:lnTo>
                  <a:pt x="412965" y="1310525"/>
                </a:lnTo>
                <a:lnTo>
                  <a:pt x="429729" y="1310525"/>
                </a:lnTo>
                <a:close/>
              </a:path>
              <a:path w="1693545" h="1560829">
                <a:moveTo>
                  <a:pt x="518109" y="1350149"/>
                </a:moveTo>
                <a:lnTo>
                  <a:pt x="518109" y="1293774"/>
                </a:lnTo>
                <a:lnTo>
                  <a:pt x="501345" y="1277010"/>
                </a:lnTo>
                <a:lnTo>
                  <a:pt x="412965" y="1277010"/>
                </a:lnTo>
                <a:lnTo>
                  <a:pt x="429729" y="1293774"/>
                </a:lnTo>
                <a:lnTo>
                  <a:pt x="429729" y="1310525"/>
                </a:lnTo>
                <a:lnTo>
                  <a:pt x="486105" y="1310525"/>
                </a:lnTo>
                <a:lnTo>
                  <a:pt x="486105" y="1293774"/>
                </a:lnTo>
                <a:lnTo>
                  <a:pt x="501345" y="1293774"/>
                </a:lnTo>
                <a:lnTo>
                  <a:pt x="501345" y="1350149"/>
                </a:lnTo>
                <a:lnTo>
                  <a:pt x="518109" y="1350149"/>
                </a:lnTo>
                <a:close/>
              </a:path>
              <a:path w="1693545" h="1560829">
                <a:moveTo>
                  <a:pt x="429729" y="1293774"/>
                </a:moveTo>
                <a:lnTo>
                  <a:pt x="412965" y="1277010"/>
                </a:lnTo>
                <a:lnTo>
                  <a:pt x="420585" y="1286154"/>
                </a:lnTo>
                <a:lnTo>
                  <a:pt x="429729" y="1293774"/>
                </a:lnTo>
                <a:close/>
              </a:path>
              <a:path w="1693545" h="1560829">
                <a:moveTo>
                  <a:pt x="429729" y="1293774"/>
                </a:moveTo>
                <a:lnTo>
                  <a:pt x="420585" y="1286154"/>
                </a:lnTo>
                <a:lnTo>
                  <a:pt x="412965" y="1277010"/>
                </a:lnTo>
                <a:lnTo>
                  <a:pt x="412965" y="1293774"/>
                </a:lnTo>
                <a:lnTo>
                  <a:pt x="429729" y="1293774"/>
                </a:lnTo>
                <a:close/>
              </a:path>
              <a:path w="1693545" h="1560829">
                <a:moveTo>
                  <a:pt x="501345" y="1310525"/>
                </a:moveTo>
                <a:lnTo>
                  <a:pt x="501345" y="1293774"/>
                </a:lnTo>
                <a:lnTo>
                  <a:pt x="486105" y="1293774"/>
                </a:lnTo>
                <a:lnTo>
                  <a:pt x="493725" y="1301394"/>
                </a:lnTo>
                <a:lnTo>
                  <a:pt x="501345" y="1310525"/>
                </a:lnTo>
                <a:close/>
              </a:path>
              <a:path w="1693545" h="1560829">
                <a:moveTo>
                  <a:pt x="501345" y="1310525"/>
                </a:moveTo>
                <a:lnTo>
                  <a:pt x="493725" y="1301394"/>
                </a:lnTo>
                <a:lnTo>
                  <a:pt x="486105" y="1293774"/>
                </a:lnTo>
                <a:lnTo>
                  <a:pt x="501345" y="1310525"/>
                </a:lnTo>
                <a:close/>
              </a:path>
              <a:path w="1693545" h="1560829">
                <a:moveTo>
                  <a:pt x="501345" y="1310525"/>
                </a:moveTo>
                <a:lnTo>
                  <a:pt x="486105" y="1293774"/>
                </a:lnTo>
                <a:lnTo>
                  <a:pt x="486105" y="1310525"/>
                </a:lnTo>
                <a:lnTo>
                  <a:pt x="501345" y="1310525"/>
                </a:lnTo>
                <a:close/>
              </a:path>
              <a:path w="1693545" h="1560829">
                <a:moveTo>
                  <a:pt x="518109" y="1382153"/>
                </a:moveTo>
                <a:lnTo>
                  <a:pt x="518109" y="1366913"/>
                </a:lnTo>
                <a:lnTo>
                  <a:pt x="501345" y="1366913"/>
                </a:lnTo>
                <a:lnTo>
                  <a:pt x="501345" y="1310525"/>
                </a:lnTo>
                <a:lnTo>
                  <a:pt x="486105" y="1310525"/>
                </a:lnTo>
                <a:lnTo>
                  <a:pt x="486105" y="1366913"/>
                </a:lnTo>
                <a:lnTo>
                  <a:pt x="501345" y="1382153"/>
                </a:lnTo>
                <a:lnTo>
                  <a:pt x="518109" y="1382153"/>
                </a:lnTo>
                <a:close/>
              </a:path>
              <a:path w="1693545" h="1560829">
                <a:moveTo>
                  <a:pt x="598881" y="1398917"/>
                </a:moveTo>
                <a:lnTo>
                  <a:pt x="598881" y="1366913"/>
                </a:lnTo>
                <a:lnTo>
                  <a:pt x="591261" y="1357769"/>
                </a:lnTo>
                <a:lnTo>
                  <a:pt x="583641" y="1350149"/>
                </a:lnTo>
                <a:lnTo>
                  <a:pt x="501345" y="1350149"/>
                </a:lnTo>
                <a:lnTo>
                  <a:pt x="510489" y="1357769"/>
                </a:lnTo>
                <a:lnTo>
                  <a:pt x="518109" y="1366913"/>
                </a:lnTo>
                <a:lnTo>
                  <a:pt x="518109" y="1382153"/>
                </a:lnTo>
                <a:lnTo>
                  <a:pt x="566877" y="1382153"/>
                </a:lnTo>
                <a:lnTo>
                  <a:pt x="566877" y="1366913"/>
                </a:lnTo>
                <a:lnTo>
                  <a:pt x="583641" y="1366913"/>
                </a:lnTo>
                <a:lnTo>
                  <a:pt x="583641" y="1398917"/>
                </a:lnTo>
                <a:lnTo>
                  <a:pt x="598881" y="1398917"/>
                </a:lnTo>
                <a:close/>
              </a:path>
              <a:path w="1693545" h="1560829">
                <a:moveTo>
                  <a:pt x="518109" y="1366913"/>
                </a:moveTo>
                <a:lnTo>
                  <a:pt x="510489" y="1357769"/>
                </a:lnTo>
                <a:lnTo>
                  <a:pt x="501345" y="1350149"/>
                </a:lnTo>
                <a:lnTo>
                  <a:pt x="518109" y="1366913"/>
                </a:lnTo>
                <a:close/>
              </a:path>
              <a:path w="1693545" h="1560829">
                <a:moveTo>
                  <a:pt x="518109" y="1366913"/>
                </a:moveTo>
                <a:lnTo>
                  <a:pt x="501345" y="1350149"/>
                </a:lnTo>
                <a:lnTo>
                  <a:pt x="501345" y="1366913"/>
                </a:lnTo>
                <a:lnTo>
                  <a:pt x="518109" y="1366913"/>
                </a:lnTo>
                <a:close/>
              </a:path>
              <a:path w="1693545" h="1560829">
                <a:moveTo>
                  <a:pt x="583641" y="1382153"/>
                </a:moveTo>
                <a:lnTo>
                  <a:pt x="583641" y="1366913"/>
                </a:lnTo>
                <a:lnTo>
                  <a:pt x="566877" y="1366913"/>
                </a:lnTo>
                <a:lnTo>
                  <a:pt x="583641" y="1382153"/>
                </a:lnTo>
                <a:close/>
              </a:path>
              <a:path w="1693545" h="1560829">
                <a:moveTo>
                  <a:pt x="583641" y="1382153"/>
                </a:moveTo>
                <a:lnTo>
                  <a:pt x="566877" y="1366913"/>
                </a:lnTo>
                <a:lnTo>
                  <a:pt x="574497" y="1374533"/>
                </a:lnTo>
                <a:lnTo>
                  <a:pt x="583641" y="1382153"/>
                </a:lnTo>
                <a:close/>
              </a:path>
              <a:path w="1693545" h="1560829">
                <a:moveTo>
                  <a:pt x="583641" y="1382153"/>
                </a:moveTo>
                <a:lnTo>
                  <a:pt x="574497" y="1374533"/>
                </a:lnTo>
                <a:lnTo>
                  <a:pt x="566877" y="1366913"/>
                </a:lnTo>
                <a:lnTo>
                  <a:pt x="566877" y="1382153"/>
                </a:lnTo>
                <a:lnTo>
                  <a:pt x="583641" y="1382153"/>
                </a:lnTo>
                <a:close/>
              </a:path>
              <a:path w="1693545" h="1560829">
                <a:moveTo>
                  <a:pt x="598881" y="1430921"/>
                </a:moveTo>
                <a:lnTo>
                  <a:pt x="598881" y="1415681"/>
                </a:lnTo>
                <a:lnTo>
                  <a:pt x="583641" y="1415681"/>
                </a:lnTo>
                <a:lnTo>
                  <a:pt x="583641" y="1382153"/>
                </a:lnTo>
                <a:lnTo>
                  <a:pt x="566877" y="1382153"/>
                </a:lnTo>
                <a:lnTo>
                  <a:pt x="566877" y="1415681"/>
                </a:lnTo>
                <a:lnTo>
                  <a:pt x="574497" y="1423301"/>
                </a:lnTo>
                <a:lnTo>
                  <a:pt x="583641" y="1430921"/>
                </a:lnTo>
                <a:lnTo>
                  <a:pt x="598881" y="1430921"/>
                </a:lnTo>
                <a:close/>
              </a:path>
              <a:path w="1693545" h="1560829">
                <a:moveTo>
                  <a:pt x="679640" y="1438541"/>
                </a:moveTo>
                <a:lnTo>
                  <a:pt x="679640" y="1415681"/>
                </a:lnTo>
                <a:lnTo>
                  <a:pt x="672020" y="1406537"/>
                </a:lnTo>
                <a:lnTo>
                  <a:pt x="664400" y="1398917"/>
                </a:lnTo>
                <a:lnTo>
                  <a:pt x="583641" y="1398917"/>
                </a:lnTo>
                <a:lnTo>
                  <a:pt x="591261" y="1406537"/>
                </a:lnTo>
                <a:lnTo>
                  <a:pt x="598881" y="1415681"/>
                </a:lnTo>
                <a:lnTo>
                  <a:pt x="598881" y="1430921"/>
                </a:lnTo>
                <a:lnTo>
                  <a:pt x="647636" y="1430921"/>
                </a:lnTo>
                <a:lnTo>
                  <a:pt x="647636" y="1415681"/>
                </a:lnTo>
                <a:lnTo>
                  <a:pt x="664400" y="1415681"/>
                </a:lnTo>
                <a:lnTo>
                  <a:pt x="664400" y="1438541"/>
                </a:lnTo>
                <a:lnTo>
                  <a:pt x="679640" y="1438541"/>
                </a:lnTo>
                <a:close/>
              </a:path>
              <a:path w="1693545" h="1560829">
                <a:moveTo>
                  <a:pt x="598881" y="1415681"/>
                </a:moveTo>
                <a:lnTo>
                  <a:pt x="591261" y="1406537"/>
                </a:lnTo>
                <a:lnTo>
                  <a:pt x="583641" y="1398917"/>
                </a:lnTo>
                <a:lnTo>
                  <a:pt x="598881" y="1415681"/>
                </a:lnTo>
                <a:close/>
              </a:path>
              <a:path w="1693545" h="1560829">
                <a:moveTo>
                  <a:pt x="598881" y="1415681"/>
                </a:moveTo>
                <a:lnTo>
                  <a:pt x="583641" y="1398917"/>
                </a:lnTo>
                <a:lnTo>
                  <a:pt x="583641" y="1415681"/>
                </a:lnTo>
                <a:lnTo>
                  <a:pt x="598881" y="1415681"/>
                </a:lnTo>
                <a:close/>
              </a:path>
              <a:path w="1693545" h="1560829">
                <a:moveTo>
                  <a:pt x="664400" y="1430921"/>
                </a:moveTo>
                <a:lnTo>
                  <a:pt x="664400" y="1415681"/>
                </a:lnTo>
                <a:lnTo>
                  <a:pt x="647636" y="1415681"/>
                </a:lnTo>
                <a:lnTo>
                  <a:pt x="664400" y="1430921"/>
                </a:lnTo>
                <a:close/>
              </a:path>
              <a:path w="1693545" h="1560829">
                <a:moveTo>
                  <a:pt x="664400" y="1430921"/>
                </a:moveTo>
                <a:lnTo>
                  <a:pt x="647636" y="1415681"/>
                </a:lnTo>
                <a:lnTo>
                  <a:pt x="655256" y="1423301"/>
                </a:lnTo>
                <a:lnTo>
                  <a:pt x="664400" y="1430921"/>
                </a:lnTo>
                <a:close/>
              </a:path>
              <a:path w="1693545" h="1560829">
                <a:moveTo>
                  <a:pt x="664400" y="1430921"/>
                </a:moveTo>
                <a:lnTo>
                  <a:pt x="655256" y="1423301"/>
                </a:lnTo>
                <a:lnTo>
                  <a:pt x="647636" y="1415681"/>
                </a:lnTo>
                <a:lnTo>
                  <a:pt x="647636" y="1430921"/>
                </a:lnTo>
                <a:lnTo>
                  <a:pt x="664400" y="1430921"/>
                </a:lnTo>
                <a:close/>
              </a:path>
              <a:path w="1693545" h="1560829">
                <a:moveTo>
                  <a:pt x="679640" y="1472056"/>
                </a:moveTo>
                <a:lnTo>
                  <a:pt x="679640" y="1455292"/>
                </a:lnTo>
                <a:lnTo>
                  <a:pt x="664400" y="1455292"/>
                </a:lnTo>
                <a:lnTo>
                  <a:pt x="664400" y="1430921"/>
                </a:lnTo>
                <a:lnTo>
                  <a:pt x="647636" y="1430921"/>
                </a:lnTo>
                <a:lnTo>
                  <a:pt x="647636" y="1455292"/>
                </a:lnTo>
                <a:lnTo>
                  <a:pt x="664400" y="1472056"/>
                </a:lnTo>
                <a:lnTo>
                  <a:pt x="679640" y="1472056"/>
                </a:lnTo>
                <a:close/>
              </a:path>
              <a:path w="1693545" h="1560829">
                <a:moveTo>
                  <a:pt x="769556" y="1472056"/>
                </a:moveTo>
                <a:lnTo>
                  <a:pt x="769556" y="1455292"/>
                </a:lnTo>
                <a:lnTo>
                  <a:pt x="752792" y="1438541"/>
                </a:lnTo>
                <a:lnTo>
                  <a:pt x="664400" y="1438541"/>
                </a:lnTo>
                <a:lnTo>
                  <a:pt x="679640" y="1455292"/>
                </a:lnTo>
                <a:lnTo>
                  <a:pt x="679640" y="1472056"/>
                </a:lnTo>
                <a:lnTo>
                  <a:pt x="737552" y="1472056"/>
                </a:lnTo>
                <a:lnTo>
                  <a:pt x="737552" y="1455292"/>
                </a:lnTo>
                <a:lnTo>
                  <a:pt x="752792" y="1455292"/>
                </a:lnTo>
                <a:lnTo>
                  <a:pt x="752792" y="1472056"/>
                </a:lnTo>
                <a:lnTo>
                  <a:pt x="769556" y="1472056"/>
                </a:lnTo>
                <a:close/>
              </a:path>
              <a:path w="1693545" h="1560829">
                <a:moveTo>
                  <a:pt x="679640" y="1455292"/>
                </a:moveTo>
                <a:lnTo>
                  <a:pt x="664400" y="1438541"/>
                </a:lnTo>
                <a:lnTo>
                  <a:pt x="672020" y="1447685"/>
                </a:lnTo>
                <a:lnTo>
                  <a:pt x="679640" y="1455292"/>
                </a:lnTo>
                <a:close/>
              </a:path>
              <a:path w="1693545" h="1560829">
                <a:moveTo>
                  <a:pt x="679640" y="1455292"/>
                </a:moveTo>
                <a:lnTo>
                  <a:pt x="672020" y="1447685"/>
                </a:lnTo>
                <a:lnTo>
                  <a:pt x="664400" y="1438541"/>
                </a:lnTo>
                <a:lnTo>
                  <a:pt x="664400" y="1455292"/>
                </a:lnTo>
                <a:lnTo>
                  <a:pt x="679640" y="1455292"/>
                </a:lnTo>
                <a:close/>
              </a:path>
              <a:path w="1693545" h="1560829">
                <a:moveTo>
                  <a:pt x="752792" y="1472056"/>
                </a:moveTo>
                <a:lnTo>
                  <a:pt x="752792" y="1455292"/>
                </a:lnTo>
                <a:lnTo>
                  <a:pt x="737552" y="1455292"/>
                </a:lnTo>
                <a:lnTo>
                  <a:pt x="745172" y="1462913"/>
                </a:lnTo>
                <a:lnTo>
                  <a:pt x="752792" y="1472056"/>
                </a:lnTo>
                <a:close/>
              </a:path>
              <a:path w="1693545" h="1560829">
                <a:moveTo>
                  <a:pt x="752792" y="1472056"/>
                </a:moveTo>
                <a:lnTo>
                  <a:pt x="745172" y="1462913"/>
                </a:lnTo>
                <a:lnTo>
                  <a:pt x="737552" y="1455292"/>
                </a:lnTo>
                <a:lnTo>
                  <a:pt x="752792" y="1472056"/>
                </a:lnTo>
                <a:close/>
              </a:path>
              <a:path w="1693545" h="1560829">
                <a:moveTo>
                  <a:pt x="752792" y="1472056"/>
                </a:moveTo>
                <a:lnTo>
                  <a:pt x="737552" y="1455292"/>
                </a:lnTo>
                <a:lnTo>
                  <a:pt x="737552" y="1472056"/>
                </a:lnTo>
                <a:lnTo>
                  <a:pt x="752792" y="1472056"/>
                </a:lnTo>
                <a:close/>
              </a:path>
              <a:path w="1693545" h="1560829">
                <a:moveTo>
                  <a:pt x="769556" y="1487297"/>
                </a:moveTo>
                <a:lnTo>
                  <a:pt x="752792" y="1472056"/>
                </a:lnTo>
                <a:lnTo>
                  <a:pt x="737552" y="1472056"/>
                </a:lnTo>
                <a:lnTo>
                  <a:pt x="737552" y="1487297"/>
                </a:lnTo>
                <a:lnTo>
                  <a:pt x="745172" y="1496440"/>
                </a:lnTo>
                <a:lnTo>
                  <a:pt x="752792" y="1504061"/>
                </a:lnTo>
                <a:lnTo>
                  <a:pt x="752792" y="1487297"/>
                </a:lnTo>
                <a:lnTo>
                  <a:pt x="769556" y="1487297"/>
                </a:lnTo>
                <a:close/>
              </a:path>
              <a:path w="1693545" h="1560829">
                <a:moveTo>
                  <a:pt x="850315" y="1487297"/>
                </a:moveTo>
                <a:lnTo>
                  <a:pt x="842695" y="1479677"/>
                </a:lnTo>
                <a:lnTo>
                  <a:pt x="833551" y="1472056"/>
                </a:lnTo>
                <a:lnTo>
                  <a:pt x="752792" y="1472056"/>
                </a:lnTo>
                <a:lnTo>
                  <a:pt x="761936" y="1479677"/>
                </a:lnTo>
                <a:lnTo>
                  <a:pt x="769556" y="1487297"/>
                </a:lnTo>
                <a:lnTo>
                  <a:pt x="769556" y="1504061"/>
                </a:lnTo>
                <a:lnTo>
                  <a:pt x="818311" y="1504061"/>
                </a:lnTo>
                <a:lnTo>
                  <a:pt x="818311" y="1487297"/>
                </a:lnTo>
                <a:lnTo>
                  <a:pt x="850315" y="1487297"/>
                </a:lnTo>
                <a:close/>
              </a:path>
              <a:path w="1693545" h="1560829">
                <a:moveTo>
                  <a:pt x="769556" y="1487297"/>
                </a:moveTo>
                <a:lnTo>
                  <a:pt x="761936" y="1479677"/>
                </a:lnTo>
                <a:lnTo>
                  <a:pt x="752792" y="1472056"/>
                </a:lnTo>
                <a:lnTo>
                  <a:pt x="769556" y="1487297"/>
                </a:lnTo>
                <a:close/>
              </a:path>
              <a:path w="1693545" h="1560829">
                <a:moveTo>
                  <a:pt x="769556" y="1504061"/>
                </a:moveTo>
                <a:lnTo>
                  <a:pt x="769556" y="1487297"/>
                </a:lnTo>
                <a:lnTo>
                  <a:pt x="752792" y="1487297"/>
                </a:lnTo>
                <a:lnTo>
                  <a:pt x="752792" y="1504061"/>
                </a:lnTo>
                <a:lnTo>
                  <a:pt x="769556" y="1504061"/>
                </a:lnTo>
                <a:close/>
              </a:path>
              <a:path w="1693545" h="1560829">
                <a:moveTo>
                  <a:pt x="850315" y="1504061"/>
                </a:moveTo>
                <a:lnTo>
                  <a:pt x="833551" y="1487297"/>
                </a:lnTo>
                <a:lnTo>
                  <a:pt x="818311" y="1487297"/>
                </a:lnTo>
                <a:lnTo>
                  <a:pt x="833551" y="1504061"/>
                </a:lnTo>
                <a:lnTo>
                  <a:pt x="850315" y="1504061"/>
                </a:lnTo>
                <a:close/>
              </a:path>
              <a:path w="1693545" h="1560829">
                <a:moveTo>
                  <a:pt x="833551" y="1504061"/>
                </a:moveTo>
                <a:lnTo>
                  <a:pt x="818311" y="1487297"/>
                </a:lnTo>
                <a:lnTo>
                  <a:pt x="825931" y="1496440"/>
                </a:lnTo>
                <a:lnTo>
                  <a:pt x="833551" y="1504061"/>
                </a:lnTo>
                <a:close/>
              </a:path>
              <a:path w="1693545" h="1560829">
                <a:moveTo>
                  <a:pt x="833551" y="1504061"/>
                </a:moveTo>
                <a:lnTo>
                  <a:pt x="825931" y="1496440"/>
                </a:lnTo>
                <a:lnTo>
                  <a:pt x="818311" y="1487297"/>
                </a:lnTo>
                <a:lnTo>
                  <a:pt x="818311" y="1504061"/>
                </a:lnTo>
                <a:lnTo>
                  <a:pt x="833551" y="1504061"/>
                </a:lnTo>
                <a:close/>
              </a:path>
              <a:path w="1693545" h="1560829">
                <a:moveTo>
                  <a:pt x="850315" y="1520825"/>
                </a:moveTo>
                <a:lnTo>
                  <a:pt x="850315" y="1504061"/>
                </a:lnTo>
                <a:lnTo>
                  <a:pt x="818311" y="1504061"/>
                </a:lnTo>
                <a:lnTo>
                  <a:pt x="825931" y="1511680"/>
                </a:lnTo>
                <a:lnTo>
                  <a:pt x="833551" y="1520825"/>
                </a:lnTo>
                <a:lnTo>
                  <a:pt x="850315" y="1520825"/>
                </a:lnTo>
                <a:close/>
              </a:path>
              <a:path w="1693545" h="1560829">
                <a:moveTo>
                  <a:pt x="931087" y="1504061"/>
                </a:moveTo>
                <a:lnTo>
                  <a:pt x="923467" y="1496440"/>
                </a:lnTo>
                <a:lnTo>
                  <a:pt x="915847" y="1487297"/>
                </a:lnTo>
                <a:lnTo>
                  <a:pt x="833551" y="1487297"/>
                </a:lnTo>
                <a:lnTo>
                  <a:pt x="850315" y="1504061"/>
                </a:lnTo>
                <a:lnTo>
                  <a:pt x="850315" y="1520825"/>
                </a:lnTo>
                <a:lnTo>
                  <a:pt x="899083" y="1520825"/>
                </a:lnTo>
                <a:lnTo>
                  <a:pt x="899083" y="1504061"/>
                </a:lnTo>
                <a:lnTo>
                  <a:pt x="931087" y="1504061"/>
                </a:lnTo>
                <a:close/>
              </a:path>
              <a:path w="1693545" h="1560829">
                <a:moveTo>
                  <a:pt x="931087" y="1520825"/>
                </a:moveTo>
                <a:lnTo>
                  <a:pt x="915847" y="1504061"/>
                </a:lnTo>
                <a:lnTo>
                  <a:pt x="899083" y="1504061"/>
                </a:lnTo>
                <a:lnTo>
                  <a:pt x="915847" y="1520825"/>
                </a:lnTo>
                <a:lnTo>
                  <a:pt x="931087" y="1520825"/>
                </a:lnTo>
                <a:close/>
              </a:path>
              <a:path w="1693545" h="1560829">
                <a:moveTo>
                  <a:pt x="915847" y="1520825"/>
                </a:moveTo>
                <a:lnTo>
                  <a:pt x="899083" y="1504061"/>
                </a:lnTo>
                <a:lnTo>
                  <a:pt x="899083" y="1520825"/>
                </a:lnTo>
                <a:lnTo>
                  <a:pt x="915847" y="1520825"/>
                </a:lnTo>
                <a:close/>
              </a:path>
              <a:path w="1693545" h="1560829">
                <a:moveTo>
                  <a:pt x="931087" y="1536064"/>
                </a:moveTo>
                <a:lnTo>
                  <a:pt x="931087" y="1520825"/>
                </a:lnTo>
                <a:lnTo>
                  <a:pt x="899083" y="1520825"/>
                </a:lnTo>
                <a:lnTo>
                  <a:pt x="906703" y="1528444"/>
                </a:lnTo>
                <a:lnTo>
                  <a:pt x="915847" y="1536064"/>
                </a:lnTo>
                <a:lnTo>
                  <a:pt x="931087" y="1536064"/>
                </a:lnTo>
                <a:close/>
              </a:path>
              <a:path w="1693545" h="1560829">
                <a:moveTo>
                  <a:pt x="1101750" y="1520825"/>
                </a:moveTo>
                <a:lnTo>
                  <a:pt x="1094130" y="1511680"/>
                </a:lnTo>
                <a:lnTo>
                  <a:pt x="1084999" y="1504061"/>
                </a:lnTo>
                <a:lnTo>
                  <a:pt x="915847" y="1504061"/>
                </a:lnTo>
                <a:lnTo>
                  <a:pt x="923467" y="1511680"/>
                </a:lnTo>
                <a:lnTo>
                  <a:pt x="931087" y="1520825"/>
                </a:lnTo>
                <a:lnTo>
                  <a:pt x="931087" y="1536064"/>
                </a:lnTo>
                <a:lnTo>
                  <a:pt x="1069759" y="1536064"/>
                </a:lnTo>
                <a:lnTo>
                  <a:pt x="1069759" y="1520825"/>
                </a:lnTo>
                <a:lnTo>
                  <a:pt x="1101750" y="1520825"/>
                </a:lnTo>
                <a:close/>
              </a:path>
              <a:path w="1693545" h="1560829">
                <a:moveTo>
                  <a:pt x="931087" y="1520825"/>
                </a:moveTo>
                <a:lnTo>
                  <a:pt x="923467" y="1511680"/>
                </a:lnTo>
                <a:lnTo>
                  <a:pt x="915847" y="1504061"/>
                </a:lnTo>
                <a:lnTo>
                  <a:pt x="931087" y="1520825"/>
                </a:lnTo>
                <a:close/>
              </a:path>
              <a:path w="1693545" h="1560829">
                <a:moveTo>
                  <a:pt x="1101750" y="1536064"/>
                </a:moveTo>
                <a:lnTo>
                  <a:pt x="1084999" y="1520825"/>
                </a:lnTo>
                <a:lnTo>
                  <a:pt x="1069759" y="1520825"/>
                </a:lnTo>
                <a:lnTo>
                  <a:pt x="1084999" y="1536064"/>
                </a:lnTo>
                <a:lnTo>
                  <a:pt x="1101750" y="1536064"/>
                </a:lnTo>
                <a:close/>
              </a:path>
              <a:path w="1693545" h="1560829">
                <a:moveTo>
                  <a:pt x="1084999" y="1536064"/>
                </a:moveTo>
                <a:lnTo>
                  <a:pt x="1069759" y="1520825"/>
                </a:lnTo>
                <a:lnTo>
                  <a:pt x="1069759" y="1536064"/>
                </a:lnTo>
                <a:lnTo>
                  <a:pt x="1084999" y="1536064"/>
                </a:lnTo>
                <a:close/>
              </a:path>
              <a:path w="1693545" h="1560829">
                <a:moveTo>
                  <a:pt x="1101750" y="1552828"/>
                </a:moveTo>
                <a:lnTo>
                  <a:pt x="1101750" y="1536064"/>
                </a:lnTo>
                <a:lnTo>
                  <a:pt x="1069759" y="1536064"/>
                </a:lnTo>
                <a:lnTo>
                  <a:pt x="1077379" y="1543685"/>
                </a:lnTo>
                <a:lnTo>
                  <a:pt x="1084999" y="1552828"/>
                </a:lnTo>
                <a:lnTo>
                  <a:pt x="1101750" y="1552828"/>
                </a:lnTo>
                <a:close/>
              </a:path>
              <a:path w="1693545" h="1560829">
                <a:moveTo>
                  <a:pt x="1174902" y="1528444"/>
                </a:moveTo>
                <a:lnTo>
                  <a:pt x="1167282" y="1520825"/>
                </a:lnTo>
                <a:lnTo>
                  <a:pt x="1084999" y="1520825"/>
                </a:lnTo>
                <a:lnTo>
                  <a:pt x="1094130" y="1528444"/>
                </a:lnTo>
                <a:lnTo>
                  <a:pt x="1101750" y="1536064"/>
                </a:lnTo>
                <a:lnTo>
                  <a:pt x="1101750" y="1552828"/>
                </a:lnTo>
                <a:lnTo>
                  <a:pt x="1150518" y="1552828"/>
                </a:lnTo>
                <a:lnTo>
                  <a:pt x="1150518" y="1536064"/>
                </a:lnTo>
                <a:lnTo>
                  <a:pt x="1167282" y="1536064"/>
                </a:lnTo>
                <a:lnTo>
                  <a:pt x="1167282" y="1528444"/>
                </a:lnTo>
                <a:lnTo>
                  <a:pt x="1174902" y="1528444"/>
                </a:lnTo>
                <a:close/>
              </a:path>
              <a:path w="1693545" h="1560829">
                <a:moveTo>
                  <a:pt x="1101750" y="1536064"/>
                </a:moveTo>
                <a:lnTo>
                  <a:pt x="1094130" y="1528444"/>
                </a:lnTo>
                <a:lnTo>
                  <a:pt x="1084999" y="1520825"/>
                </a:lnTo>
                <a:lnTo>
                  <a:pt x="1101750" y="1536064"/>
                </a:lnTo>
                <a:close/>
              </a:path>
              <a:path w="1693545" h="1560829">
                <a:moveTo>
                  <a:pt x="1167282" y="1552828"/>
                </a:moveTo>
                <a:lnTo>
                  <a:pt x="1167282" y="1536064"/>
                </a:lnTo>
                <a:lnTo>
                  <a:pt x="1150518" y="1536064"/>
                </a:lnTo>
                <a:lnTo>
                  <a:pt x="1167282" y="1552828"/>
                </a:lnTo>
                <a:close/>
              </a:path>
              <a:path w="1693545" h="1560829">
                <a:moveTo>
                  <a:pt x="1167282" y="1552828"/>
                </a:moveTo>
                <a:lnTo>
                  <a:pt x="1150518" y="1536064"/>
                </a:lnTo>
                <a:lnTo>
                  <a:pt x="1150518" y="1543685"/>
                </a:lnTo>
                <a:lnTo>
                  <a:pt x="1158138" y="1552828"/>
                </a:lnTo>
                <a:lnTo>
                  <a:pt x="1167282" y="1552828"/>
                </a:lnTo>
                <a:close/>
              </a:path>
              <a:path w="1693545" h="1560829">
                <a:moveTo>
                  <a:pt x="1158138" y="1552828"/>
                </a:moveTo>
                <a:lnTo>
                  <a:pt x="1150518" y="1543685"/>
                </a:lnTo>
                <a:lnTo>
                  <a:pt x="1150518" y="1552828"/>
                </a:lnTo>
                <a:lnTo>
                  <a:pt x="1158138" y="1552828"/>
                </a:lnTo>
                <a:close/>
              </a:path>
              <a:path w="1693545" h="1560829">
                <a:moveTo>
                  <a:pt x="1182522" y="1560449"/>
                </a:moveTo>
                <a:lnTo>
                  <a:pt x="1182522" y="1543685"/>
                </a:lnTo>
                <a:lnTo>
                  <a:pt x="1167282" y="1543685"/>
                </a:lnTo>
                <a:lnTo>
                  <a:pt x="1167282" y="1552828"/>
                </a:lnTo>
                <a:lnTo>
                  <a:pt x="1158138" y="1552828"/>
                </a:lnTo>
                <a:lnTo>
                  <a:pt x="1167282" y="1560449"/>
                </a:lnTo>
                <a:lnTo>
                  <a:pt x="1182522" y="1560449"/>
                </a:lnTo>
                <a:close/>
              </a:path>
              <a:path w="1693545" h="1560829">
                <a:moveTo>
                  <a:pt x="1182522" y="1543685"/>
                </a:moveTo>
                <a:lnTo>
                  <a:pt x="1182522" y="1536064"/>
                </a:lnTo>
                <a:lnTo>
                  <a:pt x="1174902" y="1528444"/>
                </a:lnTo>
                <a:lnTo>
                  <a:pt x="1167282" y="1528444"/>
                </a:lnTo>
                <a:lnTo>
                  <a:pt x="1182522" y="1543685"/>
                </a:lnTo>
                <a:close/>
              </a:path>
              <a:path w="1693545" h="1560829">
                <a:moveTo>
                  <a:pt x="1182522" y="1543685"/>
                </a:moveTo>
                <a:lnTo>
                  <a:pt x="1167282" y="1528444"/>
                </a:lnTo>
                <a:lnTo>
                  <a:pt x="1167282" y="1543685"/>
                </a:lnTo>
                <a:lnTo>
                  <a:pt x="1182522" y="1543685"/>
                </a:lnTo>
                <a:close/>
              </a:path>
              <a:path w="1693545" h="1560829">
                <a:moveTo>
                  <a:pt x="1693024" y="1552828"/>
                </a:moveTo>
                <a:lnTo>
                  <a:pt x="1693024" y="1543685"/>
                </a:lnTo>
                <a:lnTo>
                  <a:pt x="1677784" y="1528444"/>
                </a:lnTo>
                <a:lnTo>
                  <a:pt x="1174902" y="1528444"/>
                </a:lnTo>
                <a:lnTo>
                  <a:pt x="1182522" y="1536064"/>
                </a:lnTo>
                <a:lnTo>
                  <a:pt x="1182522" y="1560449"/>
                </a:lnTo>
                <a:lnTo>
                  <a:pt x="1661020" y="1560449"/>
                </a:lnTo>
                <a:lnTo>
                  <a:pt x="1661020" y="1543685"/>
                </a:lnTo>
                <a:lnTo>
                  <a:pt x="1677784" y="1543685"/>
                </a:lnTo>
                <a:lnTo>
                  <a:pt x="1677784" y="1552828"/>
                </a:lnTo>
                <a:lnTo>
                  <a:pt x="1693024" y="1552828"/>
                </a:lnTo>
                <a:close/>
              </a:path>
              <a:path w="1693545" h="1560829">
                <a:moveTo>
                  <a:pt x="1677784" y="1552828"/>
                </a:moveTo>
                <a:lnTo>
                  <a:pt x="1677784" y="1543685"/>
                </a:lnTo>
                <a:lnTo>
                  <a:pt x="1661020" y="1543685"/>
                </a:lnTo>
                <a:lnTo>
                  <a:pt x="1670164" y="1552828"/>
                </a:lnTo>
                <a:lnTo>
                  <a:pt x="1677784" y="1552828"/>
                </a:lnTo>
                <a:close/>
              </a:path>
              <a:path w="1693545" h="1560829">
                <a:moveTo>
                  <a:pt x="1670164" y="1552828"/>
                </a:moveTo>
                <a:lnTo>
                  <a:pt x="1661020" y="1543685"/>
                </a:lnTo>
                <a:lnTo>
                  <a:pt x="1668640" y="1552828"/>
                </a:lnTo>
                <a:lnTo>
                  <a:pt x="1670164" y="1552828"/>
                </a:lnTo>
                <a:close/>
              </a:path>
              <a:path w="1693545" h="1560829">
                <a:moveTo>
                  <a:pt x="1668640" y="1552828"/>
                </a:moveTo>
                <a:lnTo>
                  <a:pt x="1661020" y="1543685"/>
                </a:lnTo>
                <a:lnTo>
                  <a:pt x="1661020" y="1552828"/>
                </a:lnTo>
                <a:lnTo>
                  <a:pt x="1668640" y="1552828"/>
                </a:lnTo>
                <a:close/>
              </a:path>
              <a:path w="1693545" h="1560829">
                <a:moveTo>
                  <a:pt x="1677784" y="1560449"/>
                </a:moveTo>
                <a:lnTo>
                  <a:pt x="1668640" y="1552828"/>
                </a:lnTo>
                <a:lnTo>
                  <a:pt x="1661020" y="1552828"/>
                </a:lnTo>
                <a:lnTo>
                  <a:pt x="1661020" y="1560449"/>
                </a:lnTo>
                <a:lnTo>
                  <a:pt x="1677784" y="1560449"/>
                </a:lnTo>
                <a:close/>
              </a:path>
              <a:path w="1693545" h="1560829">
                <a:moveTo>
                  <a:pt x="1677784" y="1560449"/>
                </a:moveTo>
                <a:lnTo>
                  <a:pt x="1670164" y="1552828"/>
                </a:lnTo>
                <a:lnTo>
                  <a:pt x="1668640" y="1552828"/>
                </a:lnTo>
                <a:lnTo>
                  <a:pt x="1677784" y="1560449"/>
                </a:lnTo>
                <a:close/>
              </a:path>
              <a:path w="1693545" h="1560829">
                <a:moveTo>
                  <a:pt x="1677784" y="1560449"/>
                </a:moveTo>
                <a:lnTo>
                  <a:pt x="1677784" y="1552828"/>
                </a:lnTo>
                <a:lnTo>
                  <a:pt x="1670164" y="1552828"/>
                </a:lnTo>
                <a:lnTo>
                  <a:pt x="1677784" y="15604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1159536" y="3173741"/>
            <a:ext cx="3149600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243326" indent="-231929">
              <a:spcBef>
                <a:spcPts val="85"/>
              </a:spcBef>
              <a:buChar char="•"/>
              <a:tabLst>
                <a:tab pos="243326" algn="l"/>
                <a:tab pos="243895" algn="l"/>
              </a:tabLst>
            </a:pPr>
            <a:r>
              <a:rPr sz="2200" spc="-4" dirty="0">
                <a:latin typeface="Times New Roman"/>
                <a:cs typeface="Times New Roman"/>
              </a:rPr>
              <a:t>FIR model </a:t>
            </a: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spc="-4" dirty="0">
                <a:latin typeface="Times New Roman"/>
                <a:cs typeface="Times New Roman"/>
              </a:rPr>
              <a:t>truncated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IIR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07" name="object 107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5</a:t>
            </a:fld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338813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886" y="347856"/>
            <a:ext cx="5201227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IIR/FIR example </a:t>
            </a:r>
            <a:r>
              <a:rPr dirty="0"/>
              <a:t>-</a:t>
            </a:r>
            <a:r>
              <a:rPr spc="-67" dirty="0"/>
              <a:t> </a:t>
            </a:r>
            <a:r>
              <a:rPr spc="-4" dirty="0"/>
              <a:t>cont’d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1" y="1605945"/>
            <a:ext cx="2325255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Feedback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control: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91" y="3152237"/>
            <a:ext cx="1742209" cy="349487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Closed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loop: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8785" y="2255340"/>
            <a:ext cx="759691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088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76956" y="1874189"/>
            <a:ext cx="131618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7393" y="2594899"/>
            <a:ext cx="3093026" cy="68861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u</a:t>
            </a:r>
            <a:r>
              <a:rPr sz="2200" i="1" spc="1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spc="-9" dirty="0">
                <a:latin typeface="Times New Roman"/>
                <a:cs typeface="Times New Roman"/>
              </a:rPr>
              <a:t> </a:t>
            </a:r>
            <a:r>
              <a:rPr sz="2200" spc="76" dirty="0">
                <a:latin typeface="Symbol"/>
                <a:cs typeface="Symbol"/>
              </a:rPr>
              <a:t></a:t>
            </a:r>
            <a:r>
              <a:rPr sz="2200" i="1" spc="76" dirty="0">
                <a:latin typeface="Times New Roman"/>
                <a:cs typeface="Times New Roman"/>
              </a:rPr>
              <a:t>K</a:t>
            </a:r>
            <a:r>
              <a:rPr sz="2200" i="1" spc="-332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spc="-228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</a:t>
            </a:r>
            <a:r>
              <a:rPr sz="2200" spc="99" dirty="0">
                <a:latin typeface="Times New Roman"/>
                <a:cs typeface="Times New Roman"/>
              </a:rPr>
              <a:t> </a:t>
            </a:r>
            <a:r>
              <a:rPr sz="2200" i="1" spc="13" dirty="0">
                <a:latin typeface="Times New Roman"/>
                <a:cs typeface="Times New Roman"/>
              </a:rPr>
              <a:t>y</a:t>
            </a:r>
            <a:r>
              <a:rPr sz="1900" i="1" spc="20" baseline="-23809" dirty="0">
                <a:latin typeface="Times New Roman"/>
                <a:cs typeface="Times New Roman"/>
              </a:rPr>
              <a:t>d</a:t>
            </a:r>
            <a:r>
              <a:rPr sz="1900" i="1" spc="74" baseline="-238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)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spc="4" dirty="0">
                <a:latin typeface="Times New Roman"/>
                <a:cs typeface="Times New Roman"/>
              </a:rPr>
              <a:t> </a:t>
            </a:r>
            <a:r>
              <a:rPr sz="2200" spc="13" dirty="0">
                <a:latin typeface="Symbol"/>
                <a:cs typeface="Symbol"/>
              </a:rPr>
              <a:t></a:t>
            </a:r>
            <a:r>
              <a:rPr sz="2200" spc="13" dirty="0">
                <a:latin typeface="Times New Roman"/>
                <a:cs typeface="Times New Roman"/>
              </a:rPr>
              <a:t>(</a:t>
            </a:r>
            <a:r>
              <a:rPr sz="2200" spc="-224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-4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</a:t>
            </a:r>
            <a:r>
              <a:rPr sz="2200" spc="99" dirty="0">
                <a:latin typeface="Times New Roman"/>
                <a:cs typeface="Times New Roman"/>
              </a:rPr>
              <a:t> </a:t>
            </a:r>
            <a:r>
              <a:rPr sz="2200" i="1" spc="13" dirty="0">
                <a:latin typeface="Times New Roman"/>
                <a:cs typeface="Times New Roman"/>
              </a:rPr>
              <a:t>y</a:t>
            </a:r>
            <a:r>
              <a:rPr sz="1900" i="1" spc="20" baseline="-23809" dirty="0">
                <a:latin typeface="Times New Roman"/>
                <a:cs typeface="Times New Roman"/>
              </a:rPr>
              <a:t>d</a:t>
            </a:r>
            <a:r>
              <a:rPr sz="1900" i="1" spc="74" baseline="-238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7719" y="2252021"/>
            <a:ext cx="740063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z </a:t>
            </a:r>
            <a:r>
              <a:rPr sz="2200" dirty="0">
                <a:latin typeface="Symbol"/>
                <a:cs typeface="Symbol"/>
              </a:rPr>
              <a:t></a:t>
            </a:r>
            <a:r>
              <a:rPr sz="2200" spc="-301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0.7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2043" y="2042264"/>
            <a:ext cx="1385455" cy="68861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spc="31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H</a:t>
            </a:r>
            <a:r>
              <a:rPr sz="2200" i="1" spc="-2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spc="-359" dirty="0">
                <a:latin typeface="Times New Roman"/>
                <a:cs typeface="Times New Roman"/>
              </a:rPr>
              <a:t> </a:t>
            </a:r>
            <a:r>
              <a:rPr sz="2200" i="1" spc="36" dirty="0">
                <a:latin typeface="Times New Roman"/>
                <a:cs typeface="Times New Roman"/>
              </a:rPr>
              <a:t>z</a:t>
            </a:r>
            <a:r>
              <a:rPr sz="2200" spc="36" dirty="0">
                <a:latin typeface="Times New Roman"/>
                <a:cs typeface="Times New Roman"/>
              </a:rPr>
              <a:t>)</a:t>
            </a:r>
            <a:r>
              <a:rPr sz="2200" i="1" spc="36" dirty="0">
                <a:latin typeface="Times New Roman"/>
                <a:cs typeface="Times New Roman"/>
              </a:rPr>
              <a:t>u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9238" y="3347756"/>
            <a:ext cx="1021195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18" dirty="0">
                <a:latin typeface="Times New Roman"/>
                <a:cs typeface="Times New Roman"/>
              </a:rPr>
              <a:t>Impulse </a:t>
            </a:r>
            <a:r>
              <a:rPr sz="900" spc="4" dirty="0">
                <a:latin typeface="Times New Roman"/>
                <a:cs typeface="Times New Roman"/>
              </a:rPr>
              <a:t>Re</a:t>
            </a:r>
            <a:r>
              <a:rPr sz="900" spc="18" dirty="0">
                <a:latin typeface="Times New Roman"/>
                <a:cs typeface="Times New Roman"/>
              </a:rPr>
              <a:t> </a:t>
            </a:r>
            <a:r>
              <a:rPr sz="900" spc="58" dirty="0">
                <a:latin typeface="Times New Roman"/>
                <a:cs typeface="Times New Roman"/>
              </a:rPr>
              <a:t>sponse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2380" y="3996212"/>
            <a:ext cx="138499" cy="545726"/>
          </a:xfrm>
          <a:prstGeom prst="rect">
            <a:avLst/>
          </a:prstGeom>
        </p:spPr>
        <p:txBody>
          <a:bodyPr vert="vert270" wrap="square" lIns="0" tIns="1710" rIns="0" bIns="0" rtlCol="0">
            <a:spAutoFit/>
          </a:bodyPr>
          <a:lstStyle/>
          <a:p>
            <a:pPr marL="11397">
              <a:spcBef>
                <a:spcPts val="13"/>
              </a:spcBef>
            </a:pPr>
            <a:r>
              <a:rPr sz="900" spc="13" dirty="0">
                <a:latin typeface="Times New Roman"/>
                <a:cs typeface="Times New Roman"/>
              </a:rPr>
              <a:t>Amplitude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55788" y="3570350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55788" y="4929736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68938" y="3570351"/>
            <a:ext cx="0" cy="1359834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1540637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55787" y="3570351"/>
            <a:ext cx="0" cy="1359834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1540637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55788" y="4929736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5787" y="3570351"/>
            <a:ext cx="0" cy="1359834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1540637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5787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55787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22077" y="4942444"/>
            <a:ext cx="86014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38137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38137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97502" y="4942444"/>
            <a:ext cx="86014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20488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20488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04236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04236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79659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79659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692580" y="4887660"/>
            <a:ext cx="965200" cy="423581"/>
          </a:xfrm>
          <a:prstGeom prst="rect">
            <a:avLst/>
          </a:prstGeom>
        </p:spPr>
        <p:txBody>
          <a:bodyPr vert="horz" wrap="square" lIns="0" tIns="70661" rIns="0" bIns="0" rtlCol="0">
            <a:spAutoFit/>
          </a:bodyPr>
          <a:lstStyle/>
          <a:p>
            <a:pPr marL="61544">
              <a:spcBef>
                <a:spcPts val="556"/>
              </a:spcBef>
              <a:tabLst>
                <a:tab pos="439353" algn="l"/>
                <a:tab pos="809755" algn="l"/>
              </a:tabLst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sz="900" dirty="0">
                <a:solidFill>
                  <a:srgbClr val="808080"/>
                </a:solidFill>
                <a:latin typeface="Times New Roman"/>
                <a:cs typeface="Times New Roman"/>
              </a:rPr>
              <a:t>	</a:t>
            </a: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r>
              <a:rPr sz="900" dirty="0">
                <a:solidFill>
                  <a:srgbClr val="808080"/>
                </a:solidFill>
                <a:latin typeface="Times New Roman"/>
                <a:cs typeface="Times New Roman"/>
              </a:rPr>
              <a:t>	</a:t>
            </a: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  <a:p>
            <a:pPr marL="11397">
              <a:spcBef>
                <a:spcPts val="476"/>
              </a:spcBef>
            </a:pPr>
            <a:r>
              <a:rPr sz="900" spc="-9" dirty="0">
                <a:latin typeface="Times New Roman"/>
                <a:cs typeface="Times New Roman"/>
              </a:rPr>
              <a:t>Time</a:t>
            </a:r>
            <a:r>
              <a:rPr sz="900" spc="130" dirty="0">
                <a:latin typeface="Times New Roman"/>
                <a:cs typeface="Times New Roman"/>
              </a:rPr>
              <a:t> </a:t>
            </a:r>
            <a:r>
              <a:rPr sz="900" spc="58" dirty="0">
                <a:latin typeface="Times New Roman"/>
                <a:cs typeface="Times New Roman"/>
              </a:rPr>
              <a:t>(sec)</a:t>
            </a:r>
            <a:r>
              <a:rPr sz="900" spc="-153" dirty="0"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968938" y="4901497"/>
            <a:ext cx="0" cy="2857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68938" y="3570351"/>
            <a:ext cx="0" cy="21851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4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892283" y="4942444"/>
            <a:ext cx="156441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25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55788" y="4929736"/>
            <a:ext cx="22514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39844" y="4929736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933414" y="4836221"/>
            <a:ext cx="86014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55788" y="4586869"/>
            <a:ext cx="22514" cy="6724"/>
          </a:xfrm>
          <a:custGeom>
            <a:avLst/>
            <a:gdLst/>
            <a:ahLst/>
            <a:cxnLst/>
            <a:rect l="l" t="t" r="r" b="b"/>
            <a:pathLst>
              <a:path w="24765" h="7620">
                <a:moveTo>
                  <a:pt x="0" y="0"/>
                </a:moveTo>
                <a:lnTo>
                  <a:pt x="24383" y="762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39844" y="4586869"/>
            <a:ext cx="29440" cy="6724"/>
          </a:xfrm>
          <a:custGeom>
            <a:avLst/>
            <a:gdLst/>
            <a:ahLst/>
            <a:cxnLst/>
            <a:rect l="l" t="t" r="r" b="b"/>
            <a:pathLst>
              <a:path w="32384" h="7620">
                <a:moveTo>
                  <a:pt x="32003" y="0"/>
                </a:moveTo>
                <a:lnTo>
                  <a:pt x="0" y="762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830900" y="4492005"/>
            <a:ext cx="188768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055788" y="4250716"/>
            <a:ext cx="22514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39844" y="4250716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30900" y="4149133"/>
            <a:ext cx="188768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55788" y="3907849"/>
            <a:ext cx="22514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39844" y="3907849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830900" y="3806262"/>
            <a:ext cx="188768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055788" y="3570350"/>
            <a:ext cx="22514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939844" y="3570350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32003" y="0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830900" y="3476837"/>
            <a:ext cx="188768" cy="153460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900" spc="40" dirty="0">
                <a:solidFill>
                  <a:srgbClr val="808080"/>
                </a:solidFill>
                <a:latin typeface="Times New Roman"/>
                <a:cs typeface="Times New Roman"/>
              </a:rPr>
              <a:t>0.</a:t>
            </a:r>
            <a:r>
              <a:rPr sz="900" spc="13" dirty="0">
                <a:solidFill>
                  <a:srgbClr val="808080"/>
                </a:solidFill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55788" y="3570350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5788" y="4929736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968938" y="3570351"/>
            <a:ext cx="0" cy="1359834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1540637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55787" y="3570351"/>
            <a:ext cx="0" cy="1359834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1540637"/>
                </a:moveTo>
                <a:lnTo>
                  <a:pt x="0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55788" y="4929736"/>
            <a:ext cx="1913659" cy="0"/>
          </a:xfrm>
          <a:custGeom>
            <a:avLst/>
            <a:gdLst/>
            <a:ahLst/>
            <a:cxnLst/>
            <a:rect l="l" t="t" r="r" b="b"/>
            <a:pathLst>
              <a:path w="2105025">
                <a:moveTo>
                  <a:pt x="0" y="0"/>
                </a:moveTo>
                <a:lnTo>
                  <a:pt x="2104466" y="0"/>
                </a:lnTo>
              </a:path>
            </a:pathLst>
          </a:custGeom>
          <a:ln w="8102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55788" y="4022138"/>
            <a:ext cx="1913659" cy="916081"/>
          </a:xfrm>
          <a:custGeom>
            <a:avLst/>
            <a:gdLst/>
            <a:ahLst/>
            <a:cxnLst/>
            <a:rect l="l" t="t" r="r" b="b"/>
            <a:pathLst>
              <a:path w="2105025" h="1038225">
                <a:moveTo>
                  <a:pt x="88379" y="48755"/>
                </a:moveTo>
                <a:lnTo>
                  <a:pt x="0" y="48755"/>
                </a:lnTo>
                <a:lnTo>
                  <a:pt x="0" y="80759"/>
                </a:lnTo>
                <a:lnTo>
                  <a:pt x="71615" y="80759"/>
                </a:lnTo>
                <a:lnTo>
                  <a:pt x="71615" y="63995"/>
                </a:lnTo>
                <a:lnTo>
                  <a:pt x="88379" y="48755"/>
                </a:lnTo>
                <a:close/>
              </a:path>
              <a:path w="2105025" h="1038225">
                <a:moveTo>
                  <a:pt x="185915" y="185915"/>
                </a:moveTo>
                <a:lnTo>
                  <a:pt x="185915" y="15239"/>
                </a:lnTo>
                <a:lnTo>
                  <a:pt x="178295" y="7620"/>
                </a:lnTo>
                <a:lnTo>
                  <a:pt x="169151" y="0"/>
                </a:lnTo>
                <a:lnTo>
                  <a:pt x="88379" y="0"/>
                </a:lnTo>
                <a:lnTo>
                  <a:pt x="80759" y="7620"/>
                </a:lnTo>
                <a:lnTo>
                  <a:pt x="71615" y="15239"/>
                </a:lnTo>
                <a:lnTo>
                  <a:pt x="71615" y="48755"/>
                </a:lnTo>
                <a:lnTo>
                  <a:pt x="88379" y="48755"/>
                </a:lnTo>
                <a:lnTo>
                  <a:pt x="88379" y="15239"/>
                </a:lnTo>
                <a:lnTo>
                  <a:pt x="105143" y="15239"/>
                </a:lnTo>
                <a:lnTo>
                  <a:pt x="105143" y="32004"/>
                </a:lnTo>
                <a:lnTo>
                  <a:pt x="153911" y="32004"/>
                </a:lnTo>
                <a:lnTo>
                  <a:pt x="153911" y="15239"/>
                </a:lnTo>
                <a:lnTo>
                  <a:pt x="169151" y="15239"/>
                </a:lnTo>
                <a:lnTo>
                  <a:pt x="169151" y="185915"/>
                </a:lnTo>
                <a:lnTo>
                  <a:pt x="185915" y="185915"/>
                </a:lnTo>
                <a:close/>
              </a:path>
              <a:path w="2105025" h="1038225">
                <a:moveTo>
                  <a:pt x="88379" y="48755"/>
                </a:moveTo>
                <a:lnTo>
                  <a:pt x="71615" y="63995"/>
                </a:lnTo>
                <a:lnTo>
                  <a:pt x="80759" y="56375"/>
                </a:lnTo>
                <a:lnTo>
                  <a:pt x="88379" y="48755"/>
                </a:lnTo>
                <a:close/>
              </a:path>
              <a:path w="2105025" h="1038225">
                <a:moveTo>
                  <a:pt x="88379" y="63995"/>
                </a:moveTo>
                <a:lnTo>
                  <a:pt x="88379" y="48755"/>
                </a:lnTo>
                <a:lnTo>
                  <a:pt x="80759" y="56375"/>
                </a:lnTo>
                <a:lnTo>
                  <a:pt x="71615" y="63995"/>
                </a:lnTo>
                <a:lnTo>
                  <a:pt x="88379" y="63995"/>
                </a:lnTo>
                <a:close/>
              </a:path>
              <a:path w="2105025" h="1038225">
                <a:moveTo>
                  <a:pt x="105143" y="63995"/>
                </a:moveTo>
                <a:lnTo>
                  <a:pt x="105143" y="32004"/>
                </a:lnTo>
                <a:lnTo>
                  <a:pt x="88379" y="32004"/>
                </a:lnTo>
                <a:lnTo>
                  <a:pt x="88379" y="63995"/>
                </a:lnTo>
                <a:lnTo>
                  <a:pt x="71615" y="63995"/>
                </a:lnTo>
                <a:lnTo>
                  <a:pt x="71615" y="80759"/>
                </a:lnTo>
                <a:lnTo>
                  <a:pt x="88379" y="80759"/>
                </a:lnTo>
                <a:lnTo>
                  <a:pt x="105143" y="63995"/>
                </a:lnTo>
                <a:close/>
              </a:path>
              <a:path w="2105025" h="1038225">
                <a:moveTo>
                  <a:pt x="105143" y="15239"/>
                </a:moveTo>
                <a:lnTo>
                  <a:pt x="88379" y="15239"/>
                </a:lnTo>
                <a:lnTo>
                  <a:pt x="88379" y="32004"/>
                </a:lnTo>
                <a:lnTo>
                  <a:pt x="105143" y="15239"/>
                </a:lnTo>
                <a:close/>
              </a:path>
              <a:path w="2105025" h="1038225">
                <a:moveTo>
                  <a:pt x="105143" y="32004"/>
                </a:moveTo>
                <a:lnTo>
                  <a:pt x="105143" y="15239"/>
                </a:lnTo>
                <a:lnTo>
                  <a:pt x="88379" y="32004"/>
                </a:lnTo>
                <a:lnTo>
                  <a:pt x="105143" y="32004"/>
                </a:lnTo>
                <a:close/>
              </a:path>
              <a:path w="2105025" h="1038225">
                <a:moveTo>
                  <a:pt x="169151" y="32004"/>
                </a:moveTo>
                <a:lnTo>
                  <a:pt x="169151" y="15239"/>
                </a:lnTo>
                <a:lnTo>
                  <a:pt x="153911" y="15239"/>
                </a:lnTo>
                <a:lnTo>
                  <a:pt x="169151" y="32004"/>
                </a:lnTo>
                <a:close/>
              </a:path>
              <a:path w="2105025" h="1038225">
                <a:moveTo>
                  <a:pt x="169151" y="32004"/>
                </a:moveTo>
                <a:lnTo>
                  <a:pt x="153911" y="15239"/>
                </a:lnTo>
                <a:lnTo>
                  <a:pt x="161531" y="24384"/>
                </a:lnTo>
                <a:lnTo>
                  <a:pt x="169151" y="32004"/>
                </a:lnTo>
                <a:close/>
              </a:path>
              <a:path w="2105025" h="1038225">
                <a:moveTo>
                  <a:pt x="169151" y="32004"/>
                </a:moveTo>
                <a:lnTo>
                  <a:pt x="161531" y="24384"/>
                </a:lnTo>
                <a:lnTo>
                  <a:pt x="153911" y="15239"/>
                </a:lnTo>
                <a:lnTo>
                  <a:pt x="153911" y="32004"/>
                </a:lnTo>
                <a:lnTo>
                  <a:pt x="169151" y="32004"/>
                </a:lnTo>
                <a:close/>
              </a:path>
              <a:path w="2105025" h="1038225">
                <a:moveTo>
                  <a:pt x="185915" y="217906"/>
                </a:moveTo>
                <a:lnTo>
                  <a:pt x="185915" y="202666"/>
                </a:lnTo>
                <a:lnTo>
                  <a:pt x="169151" y="202666"/>
                </a:lnTo>
                <a:lnTo>
                  <a:pt x="169151" y="32004"/>
                </a:lnTo>
                <a:lnTo>
                  <a:pt x="153911" y="32004"/>
                </a:lnTo>
                <a:lnTo>
                  <a:pt x="153911" y="202666"/>
                </a:lnTo>
                <a:lnTo>
                  <a:pt x="169151" y="217906"/>
                </a:lnTo>
                <a:lnTo>
                  <a:pt x="185915" y="217906"/>
                </a:lnTo>
                <a:close/>
              </a:path>
              <a:path w="2105025" h="1038225">
                <a:moveTo>
                  <a:pt x="266674" y="388581"/>
                </a:moveTo>
                <a:lnTo>
                  <a:pt x="266674" y="202666"/>
                </a:lnTo>
                <a:lnTo>
                  <a:pt x="259054" y="193522"/>
                </a:lnTo>
                <a:lnTo>
                  <a:pt x="249910" y="185915"/>
                </a:lnTo>
                <a:lnTo>
                  <a:pt x="169151" y="185915"/>
                </a:lnTo>
                <a:lnTo>
                  <a:pt x="178295" y="193522"/>
                </a:lnTo>
                <a:lnTo>
                  <a:pt x="185915" y="202666"/>
                </a:lnTo>
                <a:lnTo>
                  <a:pt x="185915" y="217906"/>
                </a:lnTo>
                <a:lnTo>
                  <a:pt x="234670" y="217906"/>
                </a:lnTo>
                <a:lnTo>
                  <a:pt x="234670" y="202666"/>
                </a:lnTo>
                <a:lnTo>
                  <a:pt x="249910" y="202666"/>
                </a:lnTo>
                <a:lnTo>
                  <a:pt x="249910" y="388581"/>
                </a:lnTo>
                <a:lnTo>
                  <a:pt x="266674" y="388581"/>
                </a:lnTo>
                <a:close/>
              </a:path>
              <a:path w="2105025" h="1038225">
                <a:moveTo>
                  <a:pt x="185915" y="202666"/>
                </a:moveTo>
                <a:lnTo>
                  <a:pt x="178295" y="193522"/>
                </a:lnTo>
                <a:lnTo>
                  <a:pt x="169151" y="185915"/>
                </a:lnTo>
                <a:lnTo>
                  <a:pt x="185915" y="202666"/>
                </a:lnTo>
                <a:close/>
              </a:path>
              <a:path w="2105025" h="1038225">
                <a:moveTo>
                  <a:pt x="185915" y="202666"/>
                </a:moveTo>
                <a:lnTo>
                  <a:pt x="169151" y="185915"/>
                </a:lnTo>
                <a:lnTo>
                  <a:pt x="169151" y="202666"/>
                </a:lnTo>
                <a:lnTo>
                  <a:pt x="185915" y="202666"/>
                </a:lnTo>
                <a:close/>
              </a:path>
              <a:path w="2105025" h="1038225">
                <a:moveTo>
                  <a:pt x="249910" y="217906"/>
                </a:moveTo>
                <a:lnTo>
                  <a:pt x="249910" y="202666"/>
                </a:lnTo>
                <a:lnTo>
                  <a:pt x="234670" y="202666"/>
                </a:lnTo>
                <a:lnTo>
                  <a:pt x="249910" y="217906"/>
                </a:lnTo>
                <a:close/>
              </a:path>
              <a:path w="2105025" h="1038225">
                <a:moveTo>
                  <a:pt x="249910" y="217906"/>
                </a:moveTo>
                <a:lnTo>
                  <a:pt x="234670" y="202666"/>
                </a:lnTo>
                <a:lnTo>
                  <a:pt x="234670" y="217906"/>
                </a:lnTo>
                <a:lnTo>
                  <a:pt x="249910" y="217906"/>
                </a:lnTo>
                <a:close/>
              </a:path>
              <a:path w="2105025" h="1038225">
                <a:moveTo>
                  <a:pt x="266674" y="420585"/>
                </a:moveTo>
                <a:lnTo>
                  <a:pt x="266674" y="405345"/>
                </a:lnTo>
                <a:lnTo>
                  <a:pt x="249910" y="405345"/>
                </a:lnTo>
                <a:lnTo>
                  <a:pt x="249910" y="217906"/>
                </a:lnTo>
                <a:lnTo>
                  <a:pt x="234670" y="217906"/>
                </a:lnTo>
                <a:lnTo>
                  <a:pt x="234670" y="405345"/>
                </a:lnTo>
                <a:lnTo>
                  <a:pt x="249910" y="420585"/>
                </a:lnTo>
                <a:lnTo>
                  <a:pt x="266674" y="420585"/>
                </a:lnTo>
                <a:close/>
              </a:path>
              <a:path w="2105025" h="1038225">
                <a:moveTo>
                  <a:pt x="355066" y="566877"/>
                </a:moveTo>
                <a:lnTo>
                  <a:pt x="355066" y="405345"/>
                </a:lnTo>
                <a:lnTo>
                  <a:pt x="347446" y="396201"/>
                </a:lnTo>
                <a:lnTo>
                  <a:pt x="339826" y="388581"/>
                </a:lnTo>
                <a:lnTo>
                  <a:pt x="249910" y="388581"/>
                </a:lnTo>
                <a:lnTo>
                  <a:pt x="259054" y="396201"/>
                </a:lnTo>
                <a:lnTo>
                  <a:pt x="266674" y="405345"/>
                </a:lnTo>
                <a:lnTo>
                  <a:pt x="266674" y="420585"/>
                </a:lnTo>
                <a:lnTo>
                  <a:pt x="323062" y="420585"/>
                </a:lnTo>
                <a:lnTo>
                  <a:pt x="323062" y="405345"/>
                </a:lnTo>
                <a:lnTo>
                  <a:pt x="339826" y="405345"/>
                </a:lnTo>
                <a:lnTo>
                  <a:pt x="339826" y="566877"/>
                </a:lnTo>
                <a:lnTo>
                  <a:pt x="355066" y="566877"/>
                </a:lnTo>
                <a:close/>
              </a:path>
              <a:path w="2105025" h="1038225">
                <a:moveTo>
                  <a:pt x="266674" y="405345"/>
                </a:moveTo>
                <a:lnTo>
                  <a:pt x="259054" y="396201"/>
                </a:lnTo>
                <a:lnTo>
                  <a:pt x="249910" y="388581"/>
                </a:lnTo>
                <a:lnTo>
                  <a:pt x="266674" y="405345"/>
                </a:lnTo>
                <a:close/>
              </a:path>
              <a:path w="2105025" h="1038225">
                <a:moveTo>
                  <a:pt x="266674" y="405345"/>
                </a:moveTo>
                <a:lnTo>
                  <a:pt x="249910" y="388581"/>
                </a:lnTo>
                <a:lnTo>
                  <a:pt x="249910" y="405345"/>
                </a:lnTo>
                <a:lnTo>
                  <a:pt x="266674" y="405345"/>
                </a:lnTo>
                <a:close/>
              </a:path>
              <a:path w="2105025" h="1038225">
                <a:moveTo>
                  <a:pt x="339826" y="420585"/>
                </a:moveTo>
                <a:lnTo>
                  <a:pt x="339826" y="405345"/>
                </a:lnTo>
                <a:lnTo>
                  <a:pt x="323062" y="405345"/>
                </a:lnTo>
                <a:lnTo>
                  <a:pt x="339826" y="420585"/>
                </a:lnTo>
                <a:close/>
              </a:path>
              <a:path w="2105025" h="1038225">
                <a:moveTo>
                  <a:pt x="339826" y="420585"/>
                </a:moveTo>
                <a:lnTo>
                  <a:pt x="323062" y="405345"/>
                </a:lnTo>
                <a:lnTo>
                  <a:pt x="330682" y="412965"/>
                </a:lnTo>
                <a:lnTo>
                  <a:pt x="339826" y="420585"/>
                </a:lnTo>
                <a:close/>
              </a:path>
              <a:path w="2105025" h="1038225">
                <a:moveTo>
                  <a:pt x="339826" y="420585"/>
                </a:moveTo>
                <a:lnTo>
                  <a:pt x="330682" y="412965"/>
                </a:lnTo>
                <a:lnTo>
                  <a:pt x="323062" y="405345"/>
                </a:lnTo>
                <a:lnTo>
                  <a:pt x="323062" y="420585"/>
                </a:lnTo>
                <a:lnTo>
                  <a:pt x="339826" y="420585"/>
                </a:lnTo>
                <a:close/>
              </a:path>
              <a:path w="2105025" h="1038225">
                <a:moveTo>
                  <a:pt x="355066" y="598881"/>
                </a:moveTo>
                <a:lnTo>
                  <a:pt x="355066" y="583641"/>
                </a:lnTo>
                <a:lnTo>
                  <a:pt x="339826" y="583641"/>
                </a:lnTo>
                <a:lnTo>
                  <a:pt x="339826" y="420585"/>
                </a:lnTo>
                <a:lnTo>
                  <a:pt x="323062" y="420585"/>
                </a:lnTo>
                <a:lnTo>
                  <a:pt x="323062" y="583641"/>
                </a:lnTo>
                <a:lnTo>
                  <a:pt x="330682" y="591261"/>
                </a:lnTo>
                <a:lnTo>
                  <a:pt x="339826" y="598881"/>
                </a:lnTo>
                <a:lnTo>
                  <a:pt x="355066" y="598881"/>
                </a:lnTo>
                <a:close/>
              </a:path>
              <a:path w="2105025" h="1038225">
                <a:moveTo>
                  <a:pt x="437349" y="688784"/>
                </a:moveTo>
                <a:lnTo>
                  <a:pt x="437349" y="583641"/>
                </a:lnTo>
                <a:lnTo>
                  <a:pt x="420585" y="566877"/>
                </a:lnTo>
                <a:lnTo>
                  <a:pt x="339826" y="566877"/>
                </a:lnTo>
                <a:lnTo>
                  <a:pt x="347446" y="574497"/>
                </a:lnTo>
                <a:lnTo>
                  <a:pt x="355066" y="583641"/>
                </a:lnTo>
                <a:lnTo>
                  <a:pt x="355066" y="598881"/>
                </a:lnTo>
                <a:lnTo>
                  <a:pt x="403821" y="598881"/>
                </a:lnTo>
                <a:lnTo>
                  <a:pt x="403821" y="583641"/>
                </a:lnTo>
                <a:lnTo>
                  <a:pt x="420585" y="583641"/>
                </a:lnTo>
                <a:lnTo>
                  <a:pt x="420585" y="688784"/>
                </a:lnTo>
                <a:lnTo>
                  <a:pt x="437349" y="688784"/>
                </a:lnTo>
                <a:close/>
              </a:path>
              <a:path w="2105025" h="1038225">
                <a:moveTo>
                  <a:pt x="355066" y="583641"/>
                </a:moveTo>
                <a:lnTo>
                  <a:pt x="347446" y="574497"/>
                </a:lnTo>
                <a:lnTo>
                  <a:pt x="339826" y="566877"/>
                </a:lnTo>
                <a:lnTo>
                  <a:pt x="355066" y="583641"/>
                </a:lnTo>
                <a:close/>
              </a:path>
              <a:path w="2105025" h="1038225">
                <a:moveTo>
                  <a:pt x="355066" y="583641"/>
                </a:moveTo>
                <a:lnTo>
                  <a:pt x="339826" y="566877"/>
                </a:lnTo>
                <a:lnTo>
                  <a:pt x="339826" y="583641"/>
                </a:lnTo>
                <a:lnTo>
                  <a:pt x="355066" y="583641"/>
                </a:lnTo>
                <a:close/>
              </a:path>
              <a:path w="2105025" h="1038225">
                <a:moveTo>
                  <a:pt x="420585" y="598881"/>
                </a:moveTo>
                <a:lnTo>
                  <a:pt x="420585" y="583641"/>
                </a:lnTo>
                <a:lnTo>
                  <a:pt x="403821" y="583641"/>
                </a:lnTo>
                <a:lnTo>
                  <a:pt x="412965" y="591261"/>
                </a:lnTo>
                <a:lnTo>
                  <a:pt x="420585" y="598881"/>
                </a:lnTo>
                <a:close/>
              </a:path>
              <a:path w="2105025" h="1038225">
                <a:moveTo>
                  <a:pt x="420585" y="598881"/>
                </a:moveTo>
                <a:lnTo>
                  <a:pt x="412965" y="591261"/>
                </a:lnTo>
                <a:lnTo>
                  <a:pt x="403821" y="583641"/>
                </a:lnTo>
                <a:lnTo>
                  <a:pt x="420585" y="598881"/>
                </a:lnTo>
                <a:close/>
              </a:path>
              <a:path w="2105025" h="1038225">
                <a:moveTo>
                  <a:pt x="420585" y="598881"/>
                </a:moveTo>
                <a:lnTo>
                  <a:pt x="403821" y="583641"/>
                </a:lnTo>
                <a:lnTo>
                  <a:pt x="403821" y="598881"/>
                </a:lnTo>
                <a:lnTo>
                  <a:pt x="420585" y="598881"/>
                </a:lnTo>
                <a:close/>
              </a:path>
              <a:path w="2105025" h="1038225">
                <a:moveTo>
                  <a:pt x="437349" y="720788"/>
                </a:moveTo>
                <a:lnTo>
                  <a:pt x="437349" y="704024"/>
                </a:lnTo>
                <a:lnTo>
                  <a:pt x="420585" y="704024"/>
                </a:lnTo>
                <a:lnTo>
                  <a:pt x="420585" y="598881"/>
                </a:lnTo>
                <a:lnTo>
                  <a:pt x="403821" y="598881"/>
                </a:lnTo>
                <a:lnTo>
                  <a:pt x="403821" y="704024"/>
                </a:lnTo>
                <a:lnTo>
                  <a:pt x="420585" y="720788"/>
                </a:lnTo>
                <a:lnTo>
                  <a:pt x="437349" y="720788"/>
                </a:lnTo>
                <a:close/>
              </a:path>
              <a:path w="2105025" h="1038225">
                <a:moveTo>
                  <a:pt x="518121" y="786320"/>
                </a:moveTo>
                <a:lnTo>
                  <a:pt x="518121" y="704024"/>
                </a:lnTo>
                <a:lnTo>
                  <a:pt x="508977" y="696404"/>
                </a:lnTo>
                <a:lnTo>
                  <a:pt x="501357" y="688784"/>
                </a:lnTo>
                <a:lnTo>
                  <a:pt x="420585" y="688784"/>
                </a:lnTo>
                <a:lnTo>
                  <a:pt x="437349" y="704024"/>
                </a:lnTo>
                <a:lnTo>
                  <a:pt x="437349" y="720788"/>
                </a:lnTo>
                <a:lnTo>
                  <a:pt x="484593" y="720788"/>
                </a:lnTo>
                <a:lnTo>
                  <a:pt x="484593" y="704024"/>
                </a:lnTo>
                <a:lnTo>
                  <a:pt x="501357" y="704024"/>
                </a:lnTo>
                <a:lnTo>
                  <a:pt x="501357" y="786320"/>
                </a:lnTo>
                <a:lnTo>
                  <a:pt x="518121" y="786320"/>
                </a:lnTo>
                <a:close/>
              </a:path>
              <a:path w="2105025" h="1038225">
                <a:moveTo>
                  <a:pt x="437349" y="704024"/>
                </a:moveTo>
                <a:lnTo>
                  <a:pt x="420585" y="688784"/>
                </a:lnTo>
                <a:lnTo>
                  <a:pt x="428205" y="696404"/>
                </a:lnTo>
                <a:lnTo>
                  <a:pt x="437349" y="704024"/>
                </a:lnTo>
                <a:close/>
              </a:path>
              <a:path w="2105025" h="1038225">
                <a:moveTo>
                  <a:pt x="437349" y="704024"/>
                </a:moveTo>
                <a:lnTo>
                  <a:pt x="428205" y="696404"/>
                </a:lnTo>
                <a:lnTo>
                  <a:pt x="420585" y="688784"/>
                </a:lnTo>
                <a:lnTo>
                  <a:pt x="420585" y="704024"/>
                </a:lnTo>
                <a:lnTo>
                  <a:pt x="437349" y="704024"/>
                </a:lnTo>
                <a:close/>
              </a:path>
              <a:path w="2105025" h="1038225">
                <a:moveTo>
                  <a:pt x="501357" y="720788"/>
                </a:moveTo>
                <a:lnTo>
                  <a:pt x="501357" y="704024"/>
                </a:lnTo>
                <a:lnTo>
                  <a:pt x="484593" y="704024"/>
                </a:lnTo>
                <a:lnTo>
                  <a:pt x="501357" y="720788"/>
                </a:lnTo>
                <a:close/>
              </a:path>
              <a:path w="2105025" h="1038225">
                <a:moveTo>
                  <a:pt x="501357" y="720788"/>
                </a:moveTo>
                <a:lnTo>
                  <a:pt x="484593" y="704024"/>
                </a:lnTo>
                <a:lnTo>
                  <a:pt x="484593" y="720788"/>
                </a:lnTo>
                <a:lnTo>
                  <a:pt x="501357" y="720788"/>
                </a:lnTo>
                <a:close/>
              </a:path>
              <a:path w="2105025" h="1038225">
                <a:moveTo>
                  <a:pt x="518121" y="818311"/>
                </a:moveTo>
                <a:lnTo>
                  <a:pt x="518121" y="801547"/>
                </a:lnTo>
                <a:lnTo>
                  <a:pt x="501357" y="801547"/>
                </a:lnTo>
                <a:lnTo>
                  <a:pt x="501357" y="720788"/>
                </a:lnTo>
                <a:lnTo>
                  <a:pt x="484593" y="720788"/>
                </a:lnTo>
                <a:lnTo>
                  <a:pt x="484593" y="801547"/>
                </a:lnTo>
                <a:lnTo>
                  <a:pt x="501357" y="818311"/>
                </a:lnTo>
                <a:lnTo>
                  <a:pt x="518121" y="818311"/>
                </a:lnTo>
                <a:close/>
              </a:path>
              <a:path w="2105025" h="1038225">
                <a:moveTo>
                  <a:pt x="606501" y="850315"/>
                </a:moveTo>
                <a:lnTo>
                  <a:pt x="606501" y="801547"/>
                </a:lnTo>
                <a:lnTo>
                  <a:pt x="591261" y="786320"/>
                </a:lnTo>
                <a:lnTo>
                  <a:pt x="501357" y="786320"/>
                </a:lnTo>
                <a:lnTo>
                  <a:pt x="518121" y="801547"/>
                </a:lnTo>
                <a:lnTo>
                  <a:pt x="518121" y="818311"/>
                </a:lnTo>
                <a:lnTo>
                  <a:pt x="574497" y="818311"/>
                </a:lnTo>
                <a:lnTo>
                  <a:pt x="574497" y="801547"/>
                </a:lnTo>
                <a:lnTo>
                  <a:pt x="591261" y="801547"/>
                </a:lnTo>
                <a:lnTo>
                  <a:pt x="591261" y="850315"/>
                </a:lnTo>
                <a:lnTo>
                  <a:pt x="606501" y="850315"/>
                </a:lnTo>
                <a:close/>
              </a:path>
              <a:path w="2105025" h="1038225">
                <a:moveTo>
                  <a:pt x="518121" y="801547"/>
                </a:moveTo>
                <a:lnTo>
                  <a:pt x="501357" y="786320"/>
                </a:lnTo>
                <a:lnTo>
                  <a:pt x="508977" y="793940"/>
                </a:lnTo>
                <a:lnTo>
                  <a:pt x="518121" y="801547"/>
                </a:lnTo>
                <a:close/>
              </a:path>
              <a:path w="2105025" h="1038225">
                <a:moveTo>
                  <a:pt x="518121" y="801547"/>
                </a:moveTo>
                <a:lnTo>
                  <a:pt x="508977" y="793940"/>
                </a:lnTo>
                <a:lnTo>
                  <a:pt x="501357" y="786320"/>
                </a:lnTo>
                <a:lnTo>
                  <a:pt x="501357" y="801547"/>
                </a:lnTo>
                <a:lnTo>
                  <a:pt x="518121" y="801547"/>
                </a:lnTo>
                <a:close/>
              </a:path>
              <a:path w="2105025" h="1038225">
                <a:moveTo>
                  <a:pt x="591261" y="818311"/>
                </a:moveTo>
                <a:lnTo>
                  <a:pt x="591261" y="801547"/>
                </a:lnTo>
                <a:lnTo>
                  <a:pt x="574497" y="801547"/>
                </a:lnTo>
                <a:lnTo>
                  <a:pt x="591261" y="818311"/>
                </a:lnTo>
                <a:close/>
              </a:path>
              <a:path w="2105025" h="1038225">
                <a:moveTo>
                  <a:pt x="591261" y="818311"/>
                </a:moveTo>
                <a:lnTo>
                  <a:pt x="574497" y="801547"/>
                </a:lnTo>
                <a:lnTo>
                  <a:pt x="582117" y="810691"/>
                </a:lnTo>
                <a:lnTo>
                  <a:pt x="591261" y="818311"/>
                </a:lnTo>
                <a:close/>
              </a:path>
              <a:path w="2105025" h="1038225">
                <a:moveTo>
                  <a:pt x="591261" y="818311"/>
                </a:moveTo>
                <a:lnTo>
                  <a:pt x="582117" y="810691"/>
                </a:lnTo>
                <a:lnTo>
                  <a:pt x="574497" y="801547"/>
                </a:lnTo>
                <a:lnTo>
                  <a:pt x="574497" y="818311"/>
                </a:lnTo>
                <a:lnTo>
                  <a:pt x="591261" y="818311"/>
                </a:lnTo>
                <a:close/>
              </a:path>
              <a:path w="2105025" h="1038225">
                <a:moveTo>
                  <a:pt x="606501" y="883843"/>
                </a:moveTo>
                <a:lnTo>
                  <a:pt x="606501" y="867079"/>
                </a:lnTo>
                <a:lnTo>
                  <a:pt x="591261" y="867079"/>
                </a:lnTo>
                <a:lnTo>
                  <a:pt x="591261" y="818311"/>
                </a:lnTo>
                <a:lnTo>
                  <a:pt x="574497" y="818311"/>
                </a:lnTo>
                <a:lnTo>
                  <a:pt x="574497" y="867079"/>
                </a:lnTo>
                <a:lnTo>
                  <a:pt x="591261" y="883843"/>
                </a:lnTo>
                <a:lnTo>
                  <a:pt x="606501" y="883843"/>
                </a:lnTo>
                <a:close/>
              </a:path>
              <a:path w="2105025" h="1038225">
                <a:moveTo>
                  <a:pt x="687260" y="899083"/>
                </a:moveTo>
                <a:lnTo>
                  <a:pt x="687260" y="867079"/>
                </a:lnTo>
                <a:lnTo>
                  <a:pt x="679653" y="859459"/>
                </a:lnTo>
                <a:lnTo>
                  <a:pt x="672033" y="850315"/>
                </a:lnTo>
                <a:lnTo>
                  <a:pt x="591261" y="850315"/>
                </a:lnTo>
                <a:lnTo>
                  <a:pt x="606501" y="867079"/>
                </a:lnTo>
                <a:lnTo>
                  <a:pt x="606501" y="883843"/>
                </a:lnTo>
                <a:lnTo>
                  <a:pt x="655269" y="883843"/>
                </a:lnTo>
                <a:lnTo>
                  <a:pt x="655269" y="867079"/>
                </a:lnTo>
                <a:lnTo>
                  <a:pt x="672033" y="867079"/>
                </a:lnTo>
                <a:lnTo>
                  <a:pt x="672033" y="899083"/>
                </a:lnTo>
                <a:lnTo>
                  <a:pt x="687260" y="899083"/>
                </a:lnTo>
                <a:close/>
              </a:path>
              <a:path w="2105025" h="1038225">
                <a:moveTo>
                  <a:pt x="606501" y="867079"/>
                </a:moveTo>
                <a:lnTo>
                  <a:pt x="591261" y="850315"/>
                </a:lnTo>
                <a:lnTo>
                  <a:pt x="598881" y="859459"/>
                </a:lnTo>
                <a:lnTo>
                  <a:pt x="606501" y="867079"/>
                </a:lnTo>
                <a:close/>
              </a:path>
              <a:path w="2105025" h="1038225">
                <a:moveTo>
                  <a:pt x="606501" y="867079"/>
                </a:moveTo>
                <a:lnTo>
                  <a:pt x="598881" y="859459"/>
                </a:lnTo>
                <a:lnTo>
                  <a:pt x="591261" y="850315"/>
                </a:lnTo>
                <a:lnTo>
                  <a:pt x="591261" y="867079"/>
                </a:lnTo>
                <a:lnTo>
                  <a:pt x="606501" y="867079"/>
                </a:lnTo>
                <a:close/>
              </a:path>
              <a:path w="2105025" h="1038225">
                <a:moveTo>
                  <a:pt x="672033" y="883843"/>
                </a:moveTo>
                <a:lnTo>
                  <a:pt x="672033" y="867079"/>
                </a:lnTo>
                <a:lnTo>
                  <a:pt x="655269" y="867079"/>
                </a:lnTo>
                <a:lnTo>
                  <a:pt x="672033" y="883843"/>
                </a:lnTo>
                <a:close/>
              </a:path>
              <a:path w="2105025" h="1038225">
                <a:moveTo>
                  <a:pt x="672033" y="883843"/>
                </a:moveTo>
                <a:lnTo>
                  <a:pt x="655269" y="867079"/>
                </a:lnTo>
                <a:lnTo>
                  <a:pt x="655269" y="883843"/>
                </a:lnTo>
                <a:lnTo>
                  <a:pt x="672033" y="883843"/>
                </a:lnTo>
                <a:close/>
              </a:path>
              <a:path w="2105025" h="1038225">
                <a:moveTo>
                  <a:pt x="687260" y="931087"/>
                </a:moveTo>
                <a:lnTo>
                  <a:pt x="687260" y="915847"/>
                </a:lnTo>
                <a:lnTo>
                  <a:pt x="672033" y="915847"/>
                </a:lnTo>
                <a:lnTo>
                  <a:pt x="672033" y="883843"/>
                </a:lnTo>
                <a:lnTo>
                  <a:pt x="655269" y="883843"/>
                </a:lnTo>
                <a:lnTo>
                  <a:pt x="655269" y="915847"/>
                </a:lnTo>
                <a:lnTo>
                  <a:pt x="662889" y="923467"/>
                </a:lnTo>
                <a:lnTo>
                  <a:pt x="672033" y="931087"/>
                </a:lnTo>
                <a:lnTo>
                  <a:pt x="687260" y="931087"/>
                </a:lnTo>
                <a:close/>
              </a:path>
              <a:path w="2105025" h="1038225">
                <a:moveTo>
                  <a:pt x="768032" y="931087"/>
                </a:moveTo>
                <a:lnTo>
                  <a:pt x="768032" y="915847"/>
                </a:lnTo>
                <a:lnTo>
                  <a:pt x="760412" y="906703"/>
                </a:lnTo>
                <a:lnTo>
                  <a:pt x="752792" y="899083"/>
                </a:lnTo>
                <a:lnTo>
                  <a:pt x="672033" y="899083"/>
                </a:lnTo>
                <a:lnTo>
                  <a:pt x="679653" y="906703"/>
                </a:lnTo>
                <a:lnTo>
                  <a:pt x="687260" y="915847"/>
                </a:lnTo>
                <a:lnTo>
                  <a:pt x="687260" y="931087"/>
                </a:lnTo>
                <a:lnTo>
                  <a:pt x="736028" y="931087"/>
                </a:lnTo>
                <a:lnTo>
                  <a:pt x="736028" y="915847"/>
                </a:lnTo>
                <a:lnTo>
                  <a:pt x="752792" y="915847"/>
                </a:lnTo>
                <a:lnTo>
                  <a:pt x="752792" y="931087"/>
                </a:lnTo>
                <a:lnTo>
                  <a:pt x="768032" y="931087"/>
                </a:lnTo>
                <a:close/>
              </a:path>
              <a:path w="2105025" h="1038225">
                <a:moveTo>
                  <a:pt x="687260" y="915847"/>
                </a:moveTo>
                <a:lnTo>
                  <a:pt x="679653" y="906703"/>
                </a:lnTo>
                <a:lnTo>
                  <a:pt x="672033" y="899083"/>
                </a:lnTo>
                <a:lnTo>
                  <a:pt x="687260" y="915847"/>
                </a:lnTo>
                <a:close/>
              </a:path>
              <a:path w="2105025" h="1038225">
                <a:moveTo>
                  <a:pt x="687260" y="915847"/>
                </a:moveTo>
                <a:lnTo>
                  <a:pt x="672033" y="899083"/>
                </a:lnTo>
                <a:lnTo>
                  <a:pt x="672033" y="915847"/>
                </a:lnTo>
                <a:lnTo>
                  <a:pt x="687260" y="915847"/>
                </a:lnTo>
                <a:close/>
              </a:path>
              <a:path w="2105025" h="1038225">
                <a:moveTo>
                  <a:pt x="752792" y="931087"/>
                </a:moveTo>
                <a:lnTo>
                  <a:pt x="752792" y="915847"/>
                </a:lnTo>
                <a:lnTo>
                  <a:pt x="736028" y="915847"/>
                </a:lnTo>
                <a:lnTo>
                  <a:pt x="745172" y="923467"/>
                </a:lnTo>
                <a:lnTo>
                  <a:pt x="752792" y="931087"/>
                </a:lnTo>
                <a:close/>
              </a:path>
              <a:path w="2105025" h="1038225">
                <a:moveTo>
                  <a:pt x="752792" y="931087"/>
                </a:moveTo>
                <a:lnTo>
                  <a:pt x="745172" y="923467"/>
                </a:lnTo>
                <a:lnTo>
                  <a:pt x="736028" y="915847"/>
                </a:lnTo>
                <a:lnTo>
                  <a:pt x="752792" y="931087"/>
                </a:lnTo>
                <a:close/>
              </a:path>
              <a:path w="2105025" h="1038225">
                <a:moveTo>
                  <a:pt x="752792" y="931087"/>
                </a:moveTo>
                <a:lnTo>
                  <a:pt x="736028" y="915847"/>
                </a:lnTo>
                <a:lnTo>
                  <a:pt x="736028" y="931087"/>
                </a:lnTo>
                <a:lnTo>
                  <a:pt x="752792" y="931087"/>
                </a:lnTo>
                <a:close/>
              </a:path>
              <a:path w="2105025" h="1038225">
                <a:moveTo>
                  <a:pt x="768032" y="947851"/>
                </a:moveTo>
                <a:lnTo>
                  <a:pt x="760412" y="940231"/>
                </a:lnTo>
                <a:lnTo>
                  <a:pt x="752792" y="931087"/>
                </a:lnTo>
                <a:lnTo>
                  <a:pt x="736028" y="931087"/>
                </a:lnTo>
                <a:lnTo>
                  <a:pt x="736028" y="947851"/>
                </a:lnTo>
                <a:lnTo>
                  <a:pt x="745172" y="955459"/>
                </a:lnTo>
                <a:lnTo>
                  <a:pt x="752792" y="964603"/>
                </a:lnTo>
                <a:lnTo>
                  <a:pt x="752792" y="947851"/>
                </a:lnTo>
                <a:lnTo>
                  <a:pt x="768032" y="947851"/>
                </a:lnTo>
                <a:close/>
              </a:path>
              <a:path w="2105025" h="1038225">
                <a:moveTo>
                  <a:pt x="857935" y="955459"/>
                </a:moveTo>
                <a:lnTo>
                  <a:pt x="857935" y="947851"/>
                </a:lnTo>
                <a:lnTo>
                  <a:pt x="841171" y="931087"/>
                </a:lnTo>
                <a:lnTo>
                  <a:pt x="752792" y="931087"/>
                </a:lnTo>
                <a:lnTo>
                  <a:pt x="768032" y="947851"/>
                </a:lnTo>
                <a:lnTo>
                  <a:pt x="768032" y="964603"/>
                </a:lnTo>
                <a:lnTo>
                  <a:pt x="825944" y="964603"/>
                </a:lnTo>
                <a:lnTo>
                  <a:pt x="825944" y="947851"/>
                </a:lnTo>
                <a:lnTo>
                  <a:pt x="841171" y="947851"/>
                </a:lnTo>
                <a:lnTo>
                  <a:pt x="841171" y="955459"/>
                </a:lnTo>
                <a:lnTo>
                  <a:pt x="857935" y="955459"/>
                </a:lnTo>
                <a:close/>
              </a:path>
              <a:path w="2105025" h="1038225">
                <a:moveTo>
                  <a:pt x="768032" y="947851"/>
                </a:moveTo>
                <a:lnTo>
                  <a:pt x="752792" y="931087"/>
                </a:lnTo>
                <a:lnTo>
                  <a:pt x="760412" y="940231"/>
                </a:lnTo>
                <a:lnTo>
                  <a:pt x="768032" y="947851"/>
                </a:lnTo>
                <a:close/>
              </a:path>
              <a:path w="2105025" h="1038225">
                <a:moveTo>
                  <a:pt x="768032" y="964603"/>
                </a:moveTo>
                <a:lnTo>
                  <a:pt x="768032" y="947851"/>
                </a:lnTo>
                <a:lnTo>
                  <a:pt x="752792" y="947851"/>
                </a:lnTo>
                <a:lnTo>
                  <a:pt x="752792" y="964603"/>
                </a:lnTo>
                <a:lnTo>
                  <a:pt x="768032" y="964603"/>
                </a:lnTo>
                <a:close/>
              </a:path>
              <a:path w="2105025" h="1038225">
                <a:moveTo>
                  <a:pt x="841171" y="964603"/>
                </a:moveTo>
                <a:lnTo>
                  <a:pt x="841171" y="947851"/>
                </a:lnTo>
                <a:lnTo>
                  <a:pt x="825944" y="947851"/>
                </a:lnTo>
                <a:lnTo>
                  <a:pt x="833551" y="955459"/>
                </a:lnTo>
                <a:lnTo>
                  <a:pt x="841171" y="964603"/>
                </a:lnTo>
                <a:close/>
              </a:path>
              <a:path w="2105025" h="1038225">
                <a:moveTo>
                  <a:pt x="841171" y="964603"/>
                </a:moveTo>
                <a:lnTo>
                  <a:pt x="833551" y="955459"/>
                </a:lnTo>
                <a:lnTo>
                  <a:pt x="825944" y="947851"/>
                </a:lnTo>
                <a:lnTo>
                  <a:pt x="841171" y="964603"/>
                </a:lnTo>
                <a:close/>
              </a:path>
              <a:path w="2105025" h="1038225">
                <a:moveTo>
                  <a:pt x="841171" y="964603"/>
                </a:moveTo>
                <a:lnTo>
                  <a:pt x="825944" y="947851"/>
                </a:lnTo>
                <a:lnTo>
                  <a:pt x="825944" y="964603"/>
                </a:lnTo>
                <a:lnTo>
                  <a:pt x="841171" y="964603"/>
                </a:lnTo>
                <a:close/>
              </a:path>
              <a:path w="2105025" h="1038225">
                <a:moveTo>
                  <a:pt x="857935" y="988987"/>
                </a:moveTo>
                <a:lnTo>
                  <a:pt x="857935" y="972223"/>
                </a:lnTo>
                <a:lnTo>
                  <a:pt x="841171" y="972223"/>
                </a:lnTo>
                <a:lnTo>
                  <a:pt x="841171" y="964603"/>
                </a:lnTo>
                <a:lnTo>
                  <a:pt x="825944" y="964603"/>
                </a:lnTo>
                <a:lnTo>
                  <a:pt x="825944" y="972223"/>
                </a:lnTo>
                <a:lnTo>
                  <a:pt x="833551" y="979843"/>
                </a:lnTo>
                <a:lnTo>
                  <a:pt x="841171" y="988987"/>
                </a:lnTo>
                <a:lnTo>
                  <a:pt x="857935" y="988987"/>
                </a:lnTo>
                <a:close/>
              </a:path>
              <a:path w="2105025" h="1038225">
                <a:moveTo>
                  <a:pt x="938707" y="972223"/>
                </a:moveTo>
                <a:lnTo>
                  <a:pt x="921943" y="955459"/>
                </a:lnTo>
                <a:lnTo>
                  <a:pt x="841171" y="955459"/>
                </a:lnTo>
                <a:lnTo>
                  <a:pt x="857935" y="972223"/>
                </a:lnTo>
                <a:lnTo>
                  <a:pt x="857935" y="988987"/>
                </a:lnTo>
                <a:lnTo>
                  <a:pt x="906703" y="988987"/>
                </a:lnTo>
                <a:lnTo>
                  <a:pt x="906703" y="972223"/>
                </a:lnTo>
                <a:lnTo>
                  <a:pt x="938707" y="972223"/>
                </a:lnTo>
                <a:close/>
              </a:path>
              <a:path w="2105025" h="1038225">
                <a:moveTo>
                  <a:pt x="857935" y="972223"/>
                </a:moveTo>
                <a:lnTo>
                  <a:pt x="841171" y="955459"/>
                </a:lnTo>
                <a:lnTo>
                  <a:pt x="841171" y="972223"/>
                </a:lnTo>
                <a:lnTo>
                  <a:pt x="857935" y="972223"/>
                </a:lnTo>
                <a:close/>
              </a:path>
              <a:path w="2105025" h="1038225">
                <a:moveTo>
                  <a:pt x="938707" y="988987"/>
                </a:moveTo>
                <a:lnTo>
                  <a:pt x="921943" y="972223"/>
                </a:lnTo>
                <a:lnTo>
                  <a:pt x="906703" y="972223"/>
                </a:lnTo>
                <a:lnTo>
                  <a:pt x="914323" y="979843"/>
                </a:lnTo>
                <a:lnTo>
                  <a:pt x="921943" y="988987"/>
                </a:lnTo>
                <a:lnTo>
                  <a:pt x="938707" y="988987"/>
                </a:lnTo>
                <a:close/>
              </a:path>
              <a:path w="2105025" h="1038225">
                <a:moveTo>
                  <a:pt x="921943" y="988987"/>
                </a:moveTo>
                <a:lnTo>
                  <a:pt x="914323" y="979843"/>
                </a:lnTo>
                <a:lnTo>
                  <a:pt x="906703" y="972223"/>
                </a:lnTo>
                <a:lnTo>
                  <a:pt x="921943" y="988987"/>
                </a:lnTo>
                <a:close/>
              </a:path>
              <a:path w="2105025" h="1038225">
                <a:moveTo>
                  <a:pt x="921943" y="988987"/>
                </a:moveTo>
                <a:lnTo>
                  <a:pt x="906703" y="972223"/>
                </a:lnTo>
                <a:lnTo>
                  <a:pt x="906703" y="988987"/>
                </a:lnTo>
                <a:lnTo>
                  <a:pt x="921943" y="988987"/>
                </a:lnTo>
                <a:close/>
              </a:path>
              <a:path w="2105025" h="1038225">
                <a:moveTo>
                  <a:pt x="938707" y="1004227"/>
                </a:moveTo>
                <a:lnTo>
                  <a:pt x="938707" y="988987"/>
                </a:lnTo>
                <a:lnTo>
                  <a:pt x="906703" y="988987"/>
                </a:lnTo>
                <a:lnTo>
                  <a:pt x="921943" y="1004227"/>
                </a:lnTo>
                <a:lnTo>
                  <a:pt x="938707" y="1004227"/>
                </a:lnTo>
                <a:close/>
              </a:path>
              <a:path w="2105025" h="1038225">
                <a:moveTo>
                  <a:pt x="1019467" y="979843"/>
                </a:moveTo>
                <a:lnTo>
                  <a:pt x="1011847" y="972223"/>
                </a:lnTo>
                <a:lnTo>
                  <a:pt x="921943" y="972223"/>
                </a:lnTo>
                <a:lnTo>
                  <a:pt x="931087" y="979843"/>
                </a:lnTo>
                <a:lnTo>
                  <a:pt x="938707" y="988987"/>
                </a:lnTo>
                <a:lnTo>
                  <a:pt x="938707" y="1004227"/>
                </a:lnTo>
                <a:lnTo>
                  <a:pt x="995083" y="1004227"/>
                </a:lnTo>
                <a:lnTo>
                  <a:pt x="995083" y="988987"/>
                </a:lnTo>
                <a:lnTo>
                  <a:pt x="1011847" y="988987"/>
                </a:lnTo>
                <a:lnTo>
                  <a:pt x="1011847" y="979843"/>
                </a:lnTo>
                <a:lnTo>
                  <a:pt x="1019467" y="979843"/>
                </a:lnTo>
                <a:close/>
              </a:path>
              <a:path w="2105025" h="1038225">
                <a:moveTo>
                  <a:pt x="938707" y="988987"/>
                </a:moveTo>
                <a:lnTo>
                  <a:pt x="931087" y="979843"/>
                </a:lnTo>
                <a:lnTo>
                  <a:pt x="921943" y="972223"/>
                </a:lnTo>
                <a:lnTo>
                  <a:pt x="938707" y="988987"/>
                </a:lnTo>
                <a:close/>
              </a:path>
              <a:path w="2105025" h="1038225">
                <a:moveTo>
                  <a:pt x="1011847" y="1004227"/>
                </a:moveTo>
                <a:lnTo>
                  <a:pt x="1011847" y="988987"/>
                </a:lnTo>
                <a:lnTo>
                  <a:pt x="995083" y="988987"/>
                </a:lnTo>
                <a:lnTo>
                  <a:pt x="1004227" y="996607"/>
                </a:lnTo>
                <a:lnTo>
                  <a:pt x="1011847" y="1004227"/>
                </a:lnTo>
                <a:close/>
              </a:path>
              <a:path w="2105025" h="1038225">
                <a:moveTo>
                  <a:pt x="1011847" y="1004227"/>
                </a:moveTo>
                <a:lnTo>
                  <a:pt x="1004227" y="996607"/>
                </a:lnTo>
                <a:lnTo>
                  <a:pt x="995083" y="988987"/>
                </a:lnTo>
                <a:lnTo>
                  <a:pt x="1011847" y="1004227"/>
                </a:lnTo>
                <a:close/>
              </a:path>
              <a:path w="2105025" h="1038225">
                <a:moveTo>
                  <a:pt x="1011847" y="1004227"/>
                </a:moveTo>
                <a:lnTo>
                  <a:pt x="995083" y="988987"/>
                </a:lnTo>
                <a:lnTo>
                  <a:pt x="995083" y="996607"/>
                </a:lnTo>
                <a:lnTo>
                  <a:pt x="1004227" y="1004227"/>
                </a:lnTo>
                <a:lnTo>
                  <a:pt x="1011847" y="1004227"/>
                </a:lnTo>
                <a:close/>
              </a:path>
              <a:path w="2105025" h="1038225">
                <a:moveTo>
                  <a:pt x="1004227" y="1004227"/>
                </a:moveTo>
                <a:lnTo>
                  <a:pt x="995083" y="996607"/>
                </a:lnTo>
                <a:lnTo>
                  <a:pt x="995083" y="1004227"/>
                </a:lnTo>
                <a:lnTo>
                  <a:pt x="1004227" y="1004227"/>
                </a:lnTo>
                <a:close/>
              </a:path>
              <a:path w="2105025" h="1038225">
                <a:moveTo>
                  <a:pt x="1027087" y="1013371"/>
                </a:moveTo>
                <a:lnTo>
                  <a:pt x="1027087" y="996607"/>
                </a:lnTo>
                <a:lnTo>
                  <a:pt x="1011847" y="996607"/>
                </a:lnTo>
                <a:lnTo>
                  <a:pt x="1011847" y="1004227"/>
                </a:lnTo>
                <a:lnTo>
                  <a:pt x="1004227" y="1004227"/>
                </a:lnTo>
                <a:lnTo>
                  <a:pt x="1011847" y="1013371"/>
                </a:lnTo>
                <a:lnTo>
                  <a:pt x="1027087" y="1013371"/>
                </a:lnTo>
                <a:close/>
              </a:path>
              <a:path w="2105025" h="1038225">
                <a:moveTo>
                  <a:pt x="1027087" y="996607"/>
                </a:moveTo>
                <a:lnTo>
                  <a:pt x="1027087" y="988987"/>
                </a:lnTo>
                <a:lnTo>
                  <a:pt x="1019467" y="979843"/>
                </a:lnTo>
                <a:lnTo>
                  <a:pt x="1011847" y="979843"/>
                </a:lnTo>
                <a:lnTo>
                  <a:pt x="1027087" y="996607"/>
                </a:lnTo>
                <a:close/>
              </a:path>
              <a:path w="2105025" h="1038225">
                <a:moveTo>
                  <a:pt x="1027087" y="996607"/>
                </a:moveTo>
                <a:lnTo>
                  <a:pt x="1011847" y="979843"/>
                </a:lnTo>
                <a:lnTo>
                  <a:pt x="1019467" y="988987"/>
                </a:lnTo>
                <a:lnTo>
                  <a:pt x="1027087" y="996607"/>
                </a:lnTo>
                <a:close/>
              </a:path>
              <a:path w="2105025" h="1038225">
                <a:moveTo>
                  <a:pt x="1027087" y="996607"/>
                </a:moveTo>
                <a:lnTo>
                  <a:pt x="1019467" y="988987"/>
                </a:lnTo>
                <a:lnTo>
                  <a:pt x="1011847" y="979843"/>
                </a:lnTo>
                <a:lnTo>
                  <a:pt x="1011847" y="996607"/>
                </a:lnTo>
                <a:lnTo>
                  <a:pt x="1027087" y="996607"/>
                </a:lnTo>
                <a:close/>
              </a:path>
              <a:path w="2105025" h="1038225">
                <a:moveTo>
                  <a:pt x="1109383" y="996607"/>
                </a:moveTo>
                <a:lnTo>
                  <a:pt x="1100239" y="988987"/>
                </a:lnTo>
                <a:lnTo>
                  <a:pt x="1092619" y="979843"/>
                </a:lnTo>
                <a:lnTo>
                  <a:pt x="1019467" y="979843"/>
                </a:lnTo>
                <a:lnTo>
                  <a:pt x="1027087" y="988987"/>
                </a:lnTo>
                <a:lnTo>
                  <a:pt x="1027087" y="1013371"/>
                </a:lnTo>
                <a:lnTo>
                  <a:pt x="1075855" y="1013371"/>
                </a:lnTo>
                <a:lnTo>
                  <a:pt x="1075855" y="996607"/>
                </a:lnTo>
                <a:lnTo>
                  <a:pt x="1109383" y="996607"/>
                </a:lnTo>
                <a:close/>
              </a:path>
              <a:path w="2105025" h="1038225">
                <a:moveTo>
                  <a:pt x="1109383" y="1013371"/>
                </a:moveTo>
                <a:lnTo>
                  <a:pt x="1092619" y="996607"/>
                </a:lnTo>
                <a:lnTo>
                  <a:pt x="1075855" y="996607"/>
                </a:lnTo>
                <a:lnTo>
                  <a:pt x="1084999" y="1004227"/>
                </a:lnTo>
                <a:lnTo>
                  <a:pt x="1092619" y="1013371"/>
                </a:lnTo>
                <a:lnTo>
                  <a:pt x="1109383" y="1013371"/>
                </a:lnTo>
                <a:close/>
              </a:path>
              <a:path w="2105025" h="1038225">
                <a:moveTo>
                  <a:pt x="1092619" y="1013371"/>
                </a:moveTo>
                <a:lnTo>
                  <a:pt x="1084999" y="1004227"/>
                </a:lnTo>
                <a:lnTo>
                  <a:pt x="1075855" y="996607"/>
                </a:lnTo>
                <a:lnTo>
                  <a:pt x="1092619" y="1013371"/>
                </a:lnTo>
                <a:close/>
              </a:path>
              <a:path w="2105025" h="1038225">
                <a:moveTo>
                  <a:pt x="1092619" y="1013371"/>
                </a:moveTo>
                <a:lnTo>
                  <a:pt x="1075855" y="996607"/>
                </a:lnTo>
                <a:lnTo>
                  <a:pt x="1075855" y="1013371"/>
                </a:lnTo>
                <a:lnTo>
                  <a:pt x="1092619" y="1013371"/>
                </a:lnTo>
                <a:close/>
              </a:path>
              <a:path w="2105025" h="1038225">
                <a:moveTo>
                  <a:pt x="1109383" y="1028611"/>
                </a:moveTo>
                <a:lnTo>
                  <a:pt x="1109383" y="1013371"/>
                </a:lnTo>
                <a:lnTo>
                  <a:pt x="1075855" y="1013371"/>
                </a:lnTo>
                <a:lnTo>
                  <a:pt x="1084999" y="1020991"/>
                </a:lnTo>
                <a:lnTo>
                  <a:pt x="1092619" y="1028611"/>
                </a:lnTo>
                <a:lnTo>
                  <a:pt x="1109383" y="1028611"/>
                </a:lnTo>
                <a:close/>
              </a:path>
              <a:path w="2105025" h="1038225">
                <a:moveTo>
                  <a:pt x="1270914" y="1004227"/>
                </a:moveTo>
                <a:lnTo>
                  <a:pt x="1263294" y="996607"/>
                </a:lnTo>
                <a:lnTo>
                  <a:pt x="1092619" y="996607"/>
                </a:lnTo>
                <a:lnTo>
                  <a:pt x="1109383" y="1013371"/>
                </a:lnTo>
                <a:lnTo>
                  <a:pt x="1109383" y="1028611"/>
                </a:lnTo>
                <a:lnTo>
                  <a:pt x="1246530" y="1028611"/>
                </a:lnTo>
                <a:lnTo>
                  <a:pt x="1246530" y="1013371"/>
                </a:lnTo>
                <a:lnTo>
                  <a:pt x="1263294" y="1013371"/>
                </a:lnTo>
                <a:lnTo>
                  <a:pt x="1263294" y="1004227"/>
                </a:lnTo>
                <a:lnTo>
                  <a:pt x="1270914" y="1004227"/>
                </a:lnTo>
                <a:close/>
              </a:path>
              <a:path w="2105025" h="1038225">
                <a:moveTo>
                  <a:pt x="1263294" y="1028611"/>
                </a:moveTo>
                <a:lnTo>
                  <a:pt x="1263294" y="1013371"/>
                </a:lnTo>
                <a:lnTo>
                  <a:pt x="1246530" y="1013371"/>
                </a:lnTo>
                <a:lnTo>
                  <a:pt x="1263294" y="1028611"/>
                </a:lnTo>
                <a:close/>
              </a:path>
              <a:path w="2105025" h="1038225">
                <a:moveTo>
                  <a:pt x="1263294" y="1028611"/>
                </a:moveTo>
                <a:lnTo>
                  <a:pt x="1246530" y="1013371"/>
                </a:lnTo>
                <a:lnTo>
                  <a:pt x="1254150" y="1020991"/>
                </a:lnTo>
                <a:lnTo>
                  <a:pt x="1263294" y="1028611"/>
                </a:lnTo>
                <a:close/>
              </a:path>
              <a:path w="2105025" h="1038225">
                <a:moveTo>
                  <a:pt x="1263294" y="1028611"/>
                </a:moveTo>
                <a:lnTo>
                  <a:pt x="1254150" y="1020991"/>
                </a:lnTo>
                <a:lnTo>
                  <a:pt x="1246530" y="1013371"/>
                </a:lnTo>
                <a:lnTo>
                  <a:pt x="1246530" y="1020991"/>
                </a:lnTo>
                <a:lnTo>
                  <a:pt x="1254150" y="1028611"/>
                </a:lnTo>
                <a:lnTo>
                  <a:pt x="1263294" y="1028611"/>
                </a:lnTo>
                <a:close/>
              </a:path>
              <a:path w="2105025" h="1038225">
                <a:moveTo>
                  <a:pt x="1254150" y="1028611"/>
                </a:moveTo>
                <a:lnTo>
                  <a:pt x="1246530" y="1020991"/>
                </a:lnTo>
                <a:lnTo>
                  <a:pt x="1246530" y="1028611"/>
                </a:lnTo>
                <a:lnTo>
                  <a:pt x="1254150" y="1028611"/>
                </a:lnTo>
                <a:close/>
              </a:path>
              <a:path w="2105025" h="1038225">
                <a:moveTo>
                  <a:pt x="1278534" y="1037755"/>
                </a:moveTo>
                <a:lnTo>
                  <a:pt x="1278534" y="1020991"/>
                </a:lnTo>
                <a:lnTo>
                  <a:pt x="1263294" y="1020991"/>
                </a:lnTo>
                <a:lnTo>
                  <a:pt x="1263294" y="1028611"/>
                </a:lnTo>
                <a:lnTo>
                  <a:pt x="1254150" y="1028611"/>
                </a:lnTo>
                <a:lnTo>
                  <a:pt x="1263294" y="1037755"/>
                </a:lnTo>
                <a:lnTo>
                  <a:pt x="1278534" y="1037755"/>
                </a:lnTo>
                <a:close/>
              </a:path>
              <a:path w="2105025" h="1038225">
                <a:moveTo>
                  <a:pt x="1278534" y="1020991"/>
                </a:moveTo>
                <a:lnTo>
                  <a:pt x="1278534" y="1013371"/>
                </a:lnTo>
                <a:lnTo>
                  <a:pt x="1270914" y="1004227"/>
                </a:lnTo>
                <a:lnTo>
                  <a:pt x="1263294" y="1004227"/>
                </a:lnTo>
                <a:lnTo>
                  <a:pt x="1278534" y="1020991"/>
                </a:lnTo>
                <a:close/>
              </a:path>
              <a:path w="2105025" h="1038225">
                <a:moveTo>
                  <a:pt x="1278534" y="1020991"/>
                </a:moveTo>
                <a:lnTo>
                  <a:pt x="1263294" y="1004227"/>
                </a:lnTo>
                <a:lnTo>
                  <a:pt x="1270914" y="1013371"/>
                </a:lnTo>
                <a:lnTo>
                  <a:pt x="1278534" y="1020991"/>
                </a:lnTo>
                <a:close/>
              </a:path>
              <a:path w="2105025" h="1038225">
                <a:moveTo>
                  <a:pt x="1278534" y="1020991"/>
                </a:moveTo>
                <a:lnTo>
                  <a:pt x="1270914" y="1013371"/>
                </a:lnTo>
                <a:lnTo>
                  <a:pt x="1263294" y="1004227"/>
                </a:lnTo>
                <a:lnTo>
                  <a:pt x="1263294" y="1020991"/>
                </a:lnTo>
                <a:lnTo>
                  <a:pt x="1278534" y="1020991"/>
                </a:lnTo>
                <a:close/>
              </a:path>
              <a:path w="2105025" h="1038225">
                <a:moveTo>
                  <a:pt x="2104466" y="1037755"/>
                </a:moveTo>
                <a:lnTo>
                  <a:pt x="2104466" y="1004227"/>
                </a:lnTo>
                <a:lnTo>
                  <a:pt x="1270914" y="1004227"/>
                </a:lnTo>
                <a:lnTo>
                  <a:pt x="1278534" y="1013371"/>
                </a:lnTo>
                <a:lnTo>
                  <a:pt x="1278534" y="1037755"/>
                </a:lnTo>
                <a:lnTo>
                  <a:pt x="2104466" y="103775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4713" y="3984486"/>
            <a:ext cx="960582" cy="0"/>
          </a:xfrm>
          <a:custGeom>
            <a:avLst/>
            <a:gdLst/>
            <a:ahLst/>
            <a:cxnLst/>
            <a:rect l="l" t="t" r="r" b="b"/>
            <a:pathLst>
              <a:path w="1056639">
                <a:moveTo>
                  <a:pt x="0" y="0"/>
                </a:moveTo>
                <a:lnTo>
                  <a:pt x="1056055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436827" y="3602546"/>
            <a:ext cx="591127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spc="4" dirty="0">
                <a:latin typeface="Times New Roman"/>
                <a:cs typeface="Times New Roman"/>
              </a:rPr>
              <a:t>H</a:t>
            </a:r>
            <a:r>
              <a:rPr sz="2200" i="1" spc="-314" dirty="0">
                <a:latin typeface="Times New Roman"/>
                <a:cs typeface="Times New Roman"/>
              </a:rPr>
              <a:t> </a:t>
            </a:r>
            <a:r>
              <a:rPr sz="2200" spc="94" dirty="0">
                <a:latin typeface="Times New Roman"/>
                <a:cs typeface="Times New Roman"/>
              </a:rPr>
              <a:t>(</a:t>
            </a:r>
            <a:r>
              <a:rPr sz="2200" i="1" spc="94" dirty="0">
                <a:latin typeface="Times New Roman"/>
                <a:cs typeface="Times New Roman"/>
              </a:rPr>
              <a:t>z</a:t>
            </a:r>
            <a:r>
              <a:rPr sz="2200" spc="94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6</a:t>
            </a:fld>
            <a:endParaRPr spc="-4" dirty="0"/>
          </a:p>
        </p:txBody>
      </p:sp>
      <p:sp>
        <p:nvSpPr>
          <p:cNvPr id="57" name="object 57"/>
          <p:cNvSpPr txBox="1"/>
          <p:nvPr/>
        </p:nvSpPr>
        <p:spPr>
          <a:xfrm>
            <a:off x="3234780" y="3771960"/>
            <a:ext cx="1092200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spc="4" dirty="0">
                <a:latin typeface="Times New Roman"/>
                <a:cs typeface="Times New Roman"/>
              </a:rPr>
              <a:t>u </a:t>
            </a:r>
            <a:r>
              <a:rPr sz="2200" spc="4" dirty="0">
                <a:latin typeface="Symbol"/>
                <a:cs typeface="Symbol"/>
              </a:rPr>
              <a:t>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i="1" spc="67" dirty="0">
                <a:latin typeface="Times New Roman"/>
                <a:cs typeface="Times New Roman"/>
              </a:rPr>
              <a:t>L</a:t>
            </a:r>
            <a:r>
              <a:rPr sz="2200" spc="67" dirty="0">
                <a:latin typeface="Times New Roman"/>
                <a:cs typeface="Times New Roman"/>
              </a:rPr>
              <a:t>(</a:t>
            </a:r>
            <a:r>
              <a:rPr sz="2200" i="1" spc="67" dirty="0">
                <a:latin typeface="Times New Roman"/>
                <a:cs typeface="Times New Roman"/>
              </a:rPr>
              <a:t>z</a:t>
            </a:r>
            <a:r>
              <a:rPr sz="2200" spc="67" dirty="0">
                <a:latin typeface="Times New Roman"/>
                <a:cs typeface="Times New Roman"/>
              </a:rPr>
              <a:t>)</a:t>
            </a:r>
            <a:r>
              <a:rPr sz="2200" i="1" spc="67" dirty="0">
                <a:latin typeface="Times New Roman"/>
                <a:cs typeface="Times New Roman"/>
              </a:rPr>
              <a:t>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26210" y="3981722"/>
            <a:ext cx="977900" cy="689192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spc="4" dirty="0">
                <a:latin typeface="Times New Roman"/>
                <a:cs typeface="Times New Roman"/>
              </a:rPr>
              <a:t>1</a:t>
            </a:r>
            <a:r>
              <a:rPr sz="2200" spc="-328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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i="1" spc="4" dirty="0">
                <a:latin typeface="Times New Roman"/>
                <a:cs typeface="Times New Roman"/>
              </a:rPr>
              <a:t>H</a:t>
            </a:r>
            <a:r>
              <a:rPr sz="2200" i="1" spc="-278" dirty="0">
                <a:latin typeface="Times New Roman"/>
                <a:cs typeface="Times New Roman"/>
              </a:rPr>
              <a:t> </a:t>
            </a:r>
            <a:r>
              <a:rPr sz="2200" spc="94" dirty="0">
                <a:latin typeface="Times New Roman"/>
                <a:cs typeface="Times New Roman"/>
              </a:rPr>
              <a:t>(</a:t>
            </a:r>
            <a:r>
              <a:rPr sz="2200" i="1" spc="94" dirty="0">
                <a:latin typeface="Times New Roman"/>
                <a:cs typeface="Times New Roman"/>
              </a:rPr>
              <a:t>z</a:t>
            </a:r>
            <a:r>
              <a:rPr sz="2200" spc="94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07879" y="3771960"/>
            <a:ext cx="376959" cy="350638"/>
          </a:xfrm>
          <a:prstGeom prst="rect">
            <a:avLst/>
          </a:prstGeom>
        </p:spPr>
        <p:txBody>
          <a:bodyPr vert="horz" wrap="square" lIns="0" tIns="11967" rIns="0" bIns="0" rtlCol="0">
            <a:spAutoFit/>
          </a:bodyPr>
          <a:lstStyle/>
          <a:p>
            <a:pPr marL="11397">
              <a:spcBef>
                <a:spcPts val="94"/>
              </a:spcBef>
            </a:pPr>
            <a:r>
              <a:rPr sz="2200" i="1" spc="4" dirty="0">
                <a:latin typeface="Times New Roman"/>
                <a:cs typeface="Times New Roman"/>
              </a:rPr>
              <a:t>y</a:t>
            </a:r>
            <a:r>
              <a:rPr sz="2200" i="1" spc="-18" dirty="0">
                <a:latin typeface="Times New Roman"/>
                <a:cs typeface="Times New Roman"/>
              </a:rPr>
              <a:t> </a:t>
            </a:r>
            <a:r>
              <a:rPr sz="2200" spc="4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10512" y="4489432"/>
            <a:ext cx="862445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  <a:tabLst>
                <a:tab pos="512864" algn="l"/>
              </a:tabLst>
            </a:pPr>
            <a:r>
              <a:rPr sz="2200" i="1" dirty="0">
                <a:latin typeface="Times New Roman"/>
                <a:cs typeface="Times New Roman"/>
              </a:rPr>
              <a:t>H	</a:t>
            </a:r>
            <a:r>
              <a:rPr sz="2200" dirty="0">
                <a:latin typeface="Times New Roman"/>
                <a:cs typeface="Times New Roman"/>
              </a:rPr>
              <a:t>(</a:t>
            </a:r>
            <a:r>
              <a:rPr sz="2200" spc="-408" dirty="0">
                <a:latin typeface="Times New Roman"/>
                <a:cs typeface="Times New Roman"/>
              </a:rPr>
              <a:t> </a:t>
            </a:r>
            <a:r>
              <a:rPr sz="2200" i="1" spc="49" dirty="0">
                <a:latin typeface="Times New Roman"/>
                <a:cs typeface="Times New Roman"/>
              </a:rPr>
              <a:t>z</a:t>
            </a:r>
            <a:r>
              <a:rPr sz="2200" spc="49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99941" y="4865919"/>
            <a:ext cx="1249218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dirty="0">
                <a:latin typeface="Times New Roman"/>
                <a:cs typeface="Times New Roman"/>
              </a:rPr>
              <a:t>1</a:t>
            </a:r>
            <a:r>
              <a:rPr sz="2200" spc="-32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</a:t>
            </a:r>
            <a:r>
              <a:rPr sz="2200" spc="-67" dirty="0">
                <a:latin typeface="Times New Roman"/>
                <a:cs typeface="Times New Roman"/>
              </a:rPr>
              <a:t> </a:t>
            </a:r>
            <a:r>
              <a:rPr sz="2200" i="1" spc="49" dirty="0">
                <a:latin typeface="Times New Roman"/>
                <a:cs typeface="Times New Roman"/>
              </a:rPr>
              <a:t>H</a:t>
            </a:r>
            <a:r>
              <a:rPr sz="1900" i="1" spc="74" baseline="-23809" dirty="0">
                <a:latin typeface="Times New Roman"/>
                <a:cs typeface="Times New Roman"/>
              </a:rPr>
              <a:t>FIR</a:t>
            </a:r>
            <a:r>
              <a:rPr sz="1900" i="1" spc="-121" baseline="-23809" dirty="0">
                <a:latin typeface="Times New Roman"/>
                <a:cs typeface="Times New Roman"/>
              </a:rPr>
              <a:t> </a:t>
            </a:r>
            <a:r>
              <a:rPr sz="2200" spc="90" dirty="0">
                <a:latin typeface="Times New Roman"/>
                <a:cs typeface="Times New Roman"/>
              </a:rPr>
              <a:t>(</a:t>
            </a:r>
            <a:r>
              <a:rPr sz="2200" i="1" spc="90" dirty="0">
                <a:latin typeface="Times New Roman"/>
                <a:cs typeface="Times New Roman"/>
              </a:rPr>
              <a:t>z</a:t>
            </a:r>
            <a:r>
              <a:rPr sz="2200" spc="9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81556" y="4657507"/>
            <a:ext cx="3063009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  <a:tabLst>
                <a:tab pos="854774" algn="l"/>
                <a:tab pos="1646864" algn="l"/>
              </a:tabLst>
            </a:pP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6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3200" u="sng" baseline="2083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900" i="1" u="sng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FIR	</a:t>
            </a:r>
            <a:r>
              <a:rPr sz="2200" i="1" dirty="0">
                <a:latin typeface="Times New Roman"/>
                <a:cs typeface="Times New Roman"/>
              </a:rPr>
              <a:t>u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spc="-18" dirty="0">
                <a:latin typeface="Times New Roman"/>
                <a:cs typeface="Times New Roman"/>
              </a:rPr>
              <a:t>L</a:t>
            </a:r>
            <a:r>
              <a:rPr sz="1900" i="1" spc="-27" baseline="-23809" dirty="0">
                <a:latin typeface="Times New Roman"/>
                <a:cs typeface="Times New Roman"/>
              </a:rPr>
              <a:t>FIR</a:t>
            </a:r>
            <a:r>
              <a:rPr sz="1900" i="1" spc="-87" baseline="-23809" dirty="0">
                <a:latin typeface="Times New Roman"/>
                <a:cs typeface="Times New Roman"/>
              </a:rPr>
              <a:t> </a:t>
            </a:r>
            <a:r>
              <a:rPr sz="2200" spc="76" dirty="0">
                <a:latin typeface="Times New Roman"/>
                <a:cs typeface="Times New Roman"/>
              </a:rPr>
              <a:t>(</a:t>
            </a:r>
            <a:r>
              <a:rPr sz="2200" i="1" spc="76" dirty="0">
                <a:latin typeface="Times New Roman"/>
                <a:cs typeface="Times New Roman"/>
              </a:rPr>
              <a:t>z</a:t>
            </a:r>
            <a:r>
              <a:rPr sz="2200" spc="76" dirty="0">
                <a:latin typeface="Times New Roman"/>
                <a:cs typeface="Times New Roman"/>
              </a:rPr>
              <a:t>)</a:t>
            </a:r>
            <a:r>
              <a:rPr sz="2200" i="1" spc="76" dirty="0">
                <a:latin typeface="Times New Roman"/>
                <a:cs typeface="Times New Roman"/>
              </a:rPr>
              <a:t>u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491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1363" y="2081884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0"/>
                </a:moveTo>
                <a:lnTo>
                  <a:pt x="0" y="380511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67212" y="2079195"/>
            <a:ext cx="3896948" cy="3360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71358" y="5013097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71358" y="4594938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71358" y="4175423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71358" y="3753220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71358" y="3335050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1358" y="2915535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71358" y="2493331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4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7212" y="2075161"/>
            <a:ext cx="3894177" cy="6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67212" y="2078523"/>
            <a:ext cx="3894282" cy="0"/>
          </a:xfrm>
          <a:custGeom>
            <a:avLst/>
            <a:gdLst/>
            <a:ahLst/>
            <a:cxnLst/>
            <a:rect l="l" t="t" r="r" b="b"/>
            <a:pathLst>
              <a:path w="4283709">
                <a:moveTo>
                  <a:pt x="0" y="0"/>
                </a:moveTo>
                <a:lnTo>
                  <a:pt x="4283595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1358" y="2079195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1358" y="5436646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61390" y="2079195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380511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1357" y="2079195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380511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1358" y="5436646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1357" y="2079195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380511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1357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71357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83623" y="5436047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4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54845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54845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167107" y="5436047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13" dirty="0">
                <a:latin typeface="Times New Roman"/>
                <a:cs typeface="Times New Roman"/>
              </a:rPr>
              <a:t>-</a:t>
            </a:r>
            <a:r>
              <a:rPr sz="600" spc="49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38324" y="5393626"/>
            <a:ext cx="4618" cy="43143"/>
          </a:xfrm>
          <a:custGeom>
            <a:avLst/>
            <a:gdLst/>
            <a:ahLst/>
            <a:cxnLst/>
            <a:rect l="l" t="t" r="r" b="b"/>
            <a:pathLst>
              <a:path w="5079" h="48895">
                <a:moveTo>
                  <a:pt x="0" y="48755"/>
                </a:moveTo>
                <a:lnTo>
                  <a:pt x="4572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38324" y="2079195"/>
            <a:ext cx="4618" cy="35299"/>
          </a:xfrm>
          <a:custGeom>
            <a:avLst/>
            <a:gdLst/>
            <a:ahLst/>
            <a:cxnLst/>
            <a:rect l="l" t="t" r="r" b="b"/>
            <a:pathLst>
              <a:path w="5079" h="40005">
                <a:moveTo>
                  <a:pt x="0" y="0"/>
                </a:moveTo>
                <a:lnTo>
                  <a:pt x="4572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650589" y="5436047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13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22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25969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25969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134073" y="5436047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13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22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13603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13603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682667" y="5436047"/>
            <a:ext cx="65809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13" dirty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201248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01248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130133" y="5436047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684725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84725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617771" y="5436047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69600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69600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101254" y="5436047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61390" y="5393626"/>
            <a:ext cx="0" cy="43143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755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61390" y="2079195"/>
            <a:ext cx="0" cy="35299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588894" y="5436047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771358" y="5436646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17067" y="5436646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94962" y="5368817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4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771358" y="5013097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17067" y="5013097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594962" y="4950649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4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771358" y="4594938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617067" y="4594938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94962" y="4527102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4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71358" y="4175423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17067" y="4175423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594962" y="4108933"/>
            <a:ext cx="166832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4" dirty="0">
                <a:latin typeface="Times New Roman"/>
                <a:cs typeface="Times New Roman"/>
              </a:rPr>
              <a:t>-</a:t>
            </a: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771358" y="3753220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17067" y="3753220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687779" y="3690765"/>
            <a:ext cx="65809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13" dirty="0"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771358" y="3335050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617067" y="3335050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618513" y="3267218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771358" y="2915535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17067" y="2915535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18513" y="2849049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771358" y="2493331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17067" y="2493331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618513" y="2430880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771358" y="2079195"/>
            <a:ext cx="36368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17067" y="2079195"/>
            <a:ext cx="44450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55" y="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618513" y="2015401"/>
            <a:ext cx="139123" cy="10729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600" spc="58" dirty="0">
                <a:latin typeface="Times New Roman"/>
                <a:cs typeface="Times New Roman"/>
              </a:rPr>
              <a:t>0</a:t>
            </a:r>
            <a:r>
              <a:rPr sz="600" spc="31" dirty="0">
                <a:latin typeface="Times New Roman"/>
                <a:cs typeface="Times New Roman"/>
              </a:rPr>
              <a:t>.</a:t>
            </a:r>
            <a:r>
              <a:rPr sz="600" spc="13" dirty="0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771358" y="2079195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71358" y="5436646"/>
            <a:ext cx="3890241" cy="0"/>
          </a:xfrm>
          <a:custGeom>
            <a:avLst/>
            <a:gdLst/>
            <a:ahLst/>
            <a:cxnLst/>
            <a:rect l="l" t="t" r="r" b="b"/>
            <a:pathLst>
              <a:path w="4279265">
                <a:moveTo>
                  <a:pt x="0" y="0"/>
                </a:moveTo>
                <a:lnTo>
                  <a:pt x="4279036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61390" y="2079195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380511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71357" y="2079195"/>
            <a:ext cx="0" cy="3357842"/>
          </a:xfrm>
          <a:custGeom>
            <a:avLst/>
            <a:gdLst/>
            <a:ahLst/>
            <a:cxnLst/>
            <a:rect l="l" t="t" r="r" b="b"/>
            <a:pathLst>
              <a:path h="3805554">
                <a:moveTo>
                  <a:pt x="0" y="3805110"/>
                </a:moveTo>
                <a:lnTo>
                  <a:pt x="0" y="0"/>
                </a:lnTo>
              </a:path>
            </a:pathLst>
          </a:custGeom>
          <a:ln w="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94219" y="3734393"/>
            <a:ext cx="44450" cy="43143"/>
          </a:xfrm>
          <a:custGeom>
            <a:avLst/>
            <a:gdLst/>
            <a:ahLst/>
            <a:cxnLst/>
            <a:rect l="l" t="t" r="r" b="b"/>
            <a:pathLst>
              <a:path w="48895" h="48895">
                <a:moveTo>
                  <a:pt x="48755" y="24384"/>
                </a:moveTo>
                <a:lnTo>
                  <a:pt x="46874" y="14787"/>
                </a:lnTo>
                <a:lnTo>
                  <a:pt x="41706" y="7048"/>
                </a:lnTo>
                <a:lnTo>
                  <a:pt x="33967" y="1881"/>
                </a:lnTo>
                <a:lnTo>
                  <a:pt x="24371" y="0"/>
                </a:lnTo>
                <a:lnTo>
                  <a:pt x="14776" y="1881"/>
                </a:lnTo>
                <a:lnTo>
                  <a:pt x="7042" y="7048"/>
                </a:lnTo>
                <a:lnTo>
                  <a:pt x="1879" y="14787"/>
                </a:lnTo>
                <a:lnTo>
                  <a:pt x="0" y="24384"/>
                </a:lnTo>
                <a:lnTo>
                  <a:pt x="1879" y="33337"/>
                </a:lnTo>
                <a:lnTo>
                  <a:pt x="7042" y="41148"/>
                </a:lnTo>
                <a:lnTo>
                  <a:pt x="14776" y="46672"/>
                </a:lnTo>
                <a:lnTo>
                  <a:pt x="24371" y="48768"/>
                </a:lnTo>
                <a:lnTo>
                  <a:pt x="33967" y="46672"/>
                </a:lnTo>
                <a:lnTo>
                  <a:pt x="41706" y="41148"/>
                </a:lnTo>
                <a:lnTo>
                  <a:pt x="46874" y="33337"/>
                </a:lnTo>
                <a:lnTo>
                  <a:pt x="48755" y="24384"/>
                </a:lnTo>
                <a:close/>
              </a:path>
            </a:pathLst>
          </a:custGeom>
          <a:ln w="1772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378780" y="3726325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20" y="70103"/>
                </a:moveTo>
                <a:lnTo>
                  <a:pt x="13716" y="0"/>
                </a:lnTo>
                <a:lnTo>
                  <a:pt x="0" y="13715"/>
                </a:lnTo>
                <a:lnTo>
                  <a:pt x="70103" y="83807"/>
                </a:lnTo>
                <a:lnTo>
                  <a:pt x="83820" y="701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78780" y="3726325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20" y="13715"/>
                </a:moveTo>
                <a:lnTo>
                  <a:pt x="70103" y="0"/>
                </a:lnTo>
                <a:lnTo>
                  <a:pt x="0" y="70103"/>
                </a:lnTo>
                <a:lnTo>
                  <a:pt x="13716" y="83807"/>
                </a:lnTo>
                <a:lnTo>
                  <a:pt x="83820" y="1371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528193" y="3722292"/>
            <a:ext cx="76188" cy="699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69280" y="3710188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39"/>
                </a:moveTo>
                <a:lnTo>
                  <a:pt x="102404" y="32789"/>
                </a:lnTo>
                <a:lnTo>
                  <a:pt x="90855" y="15811"/>
                </a:lnTo>
                <a:lnTo>
                  <a:pt x="73877" y="4262"/>
                </a:lnTo>
                <a:lnTo>
                  <a:pt x="53327" y="0"/>
                </a:lnTo>
                <a:lnTo>
                  <a:pt x="32784" y="4262"/>
                </a:lnTo>
                <a:lnTo>
                  <a:pt x="15809" y="15811"/>
                </a:lnTo>
                <a:lnTo>
                  <a:pt x="4262" y="32789"/>
                </a:lnTo>
                <a:lnTo>
                  <a:pt x="0" y="53339"/>
                </a:lnTo>
                <a:lnTo>
                  <a:pt x="4262" y="73888"/>
                </a:lnTo>
                <a:lnTo>
                  <a:pt x="15809" y="90862"/>
                </a:lnTo>
                <a:lnTo>
                  <a:pt x="32784" y="102406"/>
                </a:lnTo>
                <a:lnTo>
                  <a:pt x="53327" y="106667"/>
                </a:lnTo>
                <a:lnTo>
                  <a:pt x="73877" y="102406"/>
                </a:lnTo>
                <a:lnTo>
                  <a:pt x="90855" y="90862"/>
                </a:lnTo>
                <a:lnTo>
                  <a:pt x="102404" y="73888"/>
                </a:lnTo>
                <a:lnTo>
                  <a:pt x="106667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85966" y="3253034"/>
            <a:ext cx="96982" cy="96931"/>
          </a:xfrm>
          <a:custGeom>
            <a:avLst/>
            <a:gdLst/>
            <a:ahLst/>
            <a:cxnLst/>
            <a:rect l="l" t="t" r="r" b="b"/>
            <a:pathLst>
              <a:path w="106679" h="109854">
                <a:moveTo>
                  <a:pt x="106667" y="54851"/>
                </a:moveTo>
                <a:lnTo>
                  <a:pt x="102406" y="33422"/>
                </a:lnTo>
                <a:lnTo>
                  <a:pt x="90862" y="15995"/>
                </a:lnTo>
                <a:lnTo>
                  <a:pt x="73888" y="4284"/>
                </a:lnTo>
                <a:lnTo>
                  <a:pt x="53340" y="0"/>
                </a:lnTo>
                <a:lnTo>
                  <a:pt x="32789" y="4284"/>
                </a:lnTo>
                <a:lnTo>
                  <a:pt x="15811" y="15995"/>
                </a:lnTo>
                <a:lnTo>
                  <a:pt x="4262" y="33422"/>
                </a:lnTo>
                <a:lnTo>
                  <a:pt x="0" y="54851"/>
                </a:lnTo>
                <a:lnTo>
                  <a:pt x="4262" y="76282"/>
                </a:lnTo>
                <a:lnTo>
                  <a:pt x="15811" y="93713"/>
                </a:lnTo>
                <a:lnTo>
                  <a:pt x="32789" y="105429"/>
                </a:lnTo>
                <a:lnTo>
                  <a:pt x="53340" y="109715"/>
                </a:lnTo>
                <a:lnTo>
                  <a:pt x="73888" y="105429"/>
                </a:lnTo>
                <a:lnTo>
                  <a:pt x="90862" y="93713"/>
                </a:lnTo>
                <a:lnTo>
                  <a:pt x="102406" y="76282"/>
                </a:lnTo>
                <a:lnTo>
                  <a:pt x="106667" y="54851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85966" y="4164666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27"/>
                </a:moveTo>
                <a:lnTo>
                  <a:pt x="102406" y="32141"/>
                </a:lnTo>
                <a:lnTo>
                  <a:pt x="90862" y="15238"/>
                </a:lnTo>
                <a:lnTo>
                  <a:pt x="73888" y="4047"/>
                </a:lnTo>
                <a:lnTo>
                  <a:pt x="53340" y="0"/>
                </a:lnTo>
                <a:lnTo>
                  <a:pt x="32789" y="4047"/>
                </a:lnTo>
                <a:lnTo>
                  <a:pt x="15811" y="15238"/>
                </a:lnTo>
                <a:lnTo>
                  <a:pt x="4262" y="32141"/>
                </a:lnTo>
                <a:lnTo>
                  <a:pt x="0" y="53327"/>
                </a:lnTo>
                <a:lnTo>
                  <a:pt x="4262" y="73877"/>
                </a:lnTo>
                <a:lnTo>
                  <a:pt x="15811" y="90855"/>
                </a:lnTo>
                <a:lnTo>
                  <a:pt x="32789" y="102404"/>
                </a:lnTo>
                <a:lnTo>
                  <a:pt x="53340" y="106667"/>
                </a:lnTo>
                <a:lnTo>
                  <a:pt x="73888" y="102404"/>
                </a:lnTo>
                <a:lnTo>
                  <a:pt x="90862" y="90855"/>
                </a:lnTo>
                <a:lnTo>
                  <a:pt x="102406" y="73877"/>
                </a:lnTo>
                <a:lnTo>
                  <a:pt x="106667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43535" y="2849645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39"/>
                </a:moveTo>
                <a:lnTo>
                  <a:pt x="102619" y="32789"/>
                </a:lnTo>
                <a:lnTo>
                  <a:pt x="91427" y="15811"/>
                </a:lnTo>
                <a:lnTo>
                  <a:pt x="74520" y="4262"/>
                </a:lnTo>
                <a:lnTo>
                  <a:pt x="53327" y="0"/>
                </a:lnTo>
                <a:lnTo>
                  <a:pt x="32784" y="4262"/>
                </a:lnTo>
                <a:lnTo>
                  <a:pt x="15809" y="15811"/>
                </a:lnTo>
                <a:lnTo>
                  <a:pt x="4262" y="32789"/>
                </a:lnTo>
                <a:lnTo>
                  <a:pt x="0" y="53339"/>
                </a:lnTo>
                <a:lnTo>
                  <a:pt x="4262" y="73890"/>
                </a:lnTo>
                <a:lnTo>
                  <a:pt x="15809" y="90868"/>
                </a:lnTo>
                <a:lnTo>
                  <a:pt x="32784" y="102417"/>
                </a:lnTo>
                <a:lnTo>
                  <a:pt x="53327" y="106679"/>
                </a:lnTo>
                <a:lnTo>
                  <a:pt x="74520" y="102417"/>
                </a:lnTo>
                <a:lnTo>
                  <a:pt x="91427" y="90868"/>
                </a:lnTo>
                <a:lnTo>
                  <a:pt x="102619" y="73890"/>
                </a:lnTo>
                <a:lnTo>
                  <a:pt x="106667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043535" y="4570733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27"/>
                </a:moveTo>
                <a:lnTo>
                  <a:pt x="102619" y="32784"/>
                </a:lnTo>
                <a:lnTo>
                  <a:pt x="91427" y="15809"/>
                </a:lnTo>
                <a:lnTo>
                  <a:pt x="74520" y="4262"/>
                </a:lnTo>
                <a:lnTo>
                  <a:pt x="53327" y="0"/>
                </a:lnTo>
                <a:lnTo>
                  <a:pt x="32784" y="4262"/>
                </a:lnTo>
                <a:lnTo>
                  <a:pt x="15809" y="15809"/>
                </a:lnTo>
                <a:lnTo>
                  <a:pt x="4262" y="32784"/>
                </a:lnTo>
                <a:lnTo>
                  <a:pt x="0" y="53327"/>
                </a:lnTo>
                <a:lnTo>
                  <a:pt x="4262" y="74520"/>
                </a:lnTo>
                <a:lnTo>
                  <a:pt x="15809" y="91427"/>
                </a:lnTo>
                <a:lnTo>
                  <a:pt x="32784" y="102619"/>
                </a:lnTo>
                <a:lnTo>
                  <a:pt x="53327" y="106667"/>
                </a:lnTo>
                <a:lnTo>
                  <a:pt x="74520" y="102619"/>
                </a:lnTo>
                <a:lnTo>
                  <a:pt x="91427" y="91427"/>
                </a:lnTo>
                <a:lnTo>
                  <a:pt x="102619" y="74520"/>
                </a:lnTo>
                <a:lnTo>
                  <a:pt x="106667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665340" y="2520225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80">
                <a:moveTo>
                  <a:pt x="106667" y="53340"/>
                </a:moveTo>
                <a:lnTo>
                  <a:pt x="102404" y="32789"/>
                </a:lnTo>
                <a:lnTo>
                  <a:pt x="90855" y="15811"/>
                </a:lnTo>
                <a:lnTo>
                  <a:pt x="73877" y="4262"/>
                </a:lnTo>
                <a:lnTo>
                  <a:pt x="53327" y="0"/>
                </a:lnTo>
                <a:lnTo>
                  <a:pt x="32136" y="4262"/>
                </a:lnTo>
                <a:lnTo>
                  <a:pt x="15233" y="15811"/>
                </a:lnTo>
                <a:lnTo>
                  <a:pt x="4046" y="32789"/>
                </a:lnTo>
                <a:lnTo>
                  <a:pt x="0" y="53340"/>
                </a:lnTo>
                <a:lnTo>
                  <a:pt x="4046" y="74525"/>
                </a:lnTo>
                <a:lnTo>
                  <a:pt x="15233" y="91428"/>
                </a:lnTo>
                <a:lnTo>
                  <a:pt x="32136" y="102619"/>
                </a:lnTo>
                <a:lnTo>
                  <a:pt x="53327" y="106667"/>
                </a:lnTo>
                <a:lnTo>
                  <a:pt x="73877" y="102619"/>
                </a:lnTo>
                <a:lnTo>
                  <a:pt x="90855" y="91428"/>
                </a:lnTo>
                <a:lnTo>
                  <a:pt x="102404" y="74525"/>
                </a:lnTo>
                <a:lnTo>
                  <a:pt x="106667" y="53340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65340" y="4900153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39"/>
                </a:moveTo>
                <a:lnTo>
                  <a:pt x="102404" y="32789"/>
                </a:lnTo>
                <a:lnTo>
                  <a:pt x="90855" y="15811"/>
                </a:lnTo>
                <a:lnTo>
                  <a:pt x="73877" y="4262"/>
                </a:lnTo>
                <a:lnTo>
                  <a:pt x="53327" y="0"/>
                </a:lnTo>
                <a:lnTo>
                  <a:pt x="32136" y="4262"/>
                </a:lnTo>
                <a:lnTo>
                  <a:pt x="15233" y="15811"/>
                </a:lnTo>
                <a:lnTo>
                  <a:pt x="4046" y="32789"/>
                </a:lnTo>
                <a:lnTo>
                  <a:pt x="0" y="53339"/>
                </a:lnTo>
                <a:lnTo>
                  <a:pt x="4046" y="73890"/>
                </a:lnTo>
                <a:lnTo>
                  <a:pt x="15233" y="90868"/>
                </a:lnTo>
                <a:lnTo>
                  <a:pt x="32136" y="102417"/>
                </a:lnTo>
                <a:lnTo>
                  <a:pt x="53327" y="106680"/>
                </a:lnTo>
                <a:lnTo>
                  <a:pt x="73877" y="102417"/>
                </a:lnTo>
                <a:lnTo>
                  <a:pt x="90855" y="90868"/>
                </a:lnTo>
                <a:lnTo>
                  <a:pt x="102404" y="73890"/>
                </a:lnTo>
                <a:lnTo>
                  <a:pt x="106667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90165" y="2313152"/>
            <a:ext cx="95827" cy="94129"/>
          </a:xfrm>
          <a:custGeom>
            <a:avLst/>
            <a:gdLst/>
            <a:ahLst/>
            <a:cxnLst/>
            <a:rect l="l" t="t" r="r" b="b"/>
            <a:pathLst>
              <a:path w="105409" h="106680">
                <a:moveTo>
                  <a:pt x="105143" y="53339"/>
                </a:moveTo>
                <a:lnTo>
                  <a:pt x="101095" y="32789"/>
                </a:lnTo>
                <a:lnTo>
                  <a:pt x="89904" y="15811"/>
                </a:lnTo>
                <a:lnTo>
                  <a:pt x="73001" y="4262"/>
                </a:lnTo>
                <a:lnTo>
                  <a:pt x="51816" y="0"/>
                </a:lnTo>
                <a:lnTo>
                  <a:pt x="31503" y="4262"/>
                </a:lnTo>
                <a:lnTo>
                  <a:pt x="15049" y="15811"/>
                </a:lnTo>
                <a:lnTo>
                  <a:pt x="4024" y="32789"/>
                </a:lnTo>
                <a:lnTo>
                  <a:pt x="0" y="53339"/>
                </a:lnTo>
                <a:lnTo>
                  <a:pt x="4024" y="73890"/>
                </a:lnTo>
                <a:lnTo>
                  <a:pt x="15049" y="90868"/>
                </a:lnTo>
                <a:lnTo>
                  <a:pt x="31503" y="102417"/>
                </a:lnTo>
                <a:lnTo>
                  <a:pt x="51816" y="106679"/>
                </a:lnTo>
                <a:lnTo>
                  <a:pt x="73001" y="102417"/>
                </a:lnTo>
                <a:lnTo>
                  <a:pt x="89904" y="90868"/>
                </a:lnTo>
                <a:lnTo>
                  <a:pt x="101095" y="73890"/>
                </a:lnTo>
                <a:lnTo>
                  <a:pt x="105143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90165" y="5107227"/>
            <a:ext cx="95827" cy="94129"/>
          </a:xfrm>
          <a:custGeom>
            <a:avLst/>
            <a:gdLst/>
            <a:ahLst/>
            <a:cxnLst/>
            <a:rect l="l" t="t" r="r" b="b"/>
            <a:pathLst>
              <a:path w="105409" h="106679">
                <a:moveTo>
                  <a:pt x="105143" y="53327"/>
                </a:moveTo>
                <a:lnTo>
                  <a:pt x="101095" y="32784"/>
                </a:lnTo>
                <a:lnTo>
                  <a:pt x="89904" y="15809"/>
                </a:lnTo>
                <a:lnTo>
                  <a:pt x="73001" y="4262"/>
                </a:lnTo>
                <a:lnTo>
                  <a:pt x="51816" y="0"/>
                </a:lnTo>
                <a:lnTo>
                  <a:pt x="31503" y="4262"/>
                </a:lnTo>
                <a:lnTo>
                  <a:pt x="15049" y="15809"/>
                </a:lnTo>
                <a:lnTo>
                  <a:pt x="4024" y="32784"/>
                </a:lnTo>
                <a:lnTo>
                  <a:pt x="0" y="53327"/>
                </a:lnTo>
                <a:lnTo>
                  <a:pt x="4024" y="73877"/>
                </a:lnTo>
                <a:lnTo>
                  <a:pt x="15049" y="90855"/>
                </a:lnTo>
                <a:lnTo>
                  <a:pt x="31503" y="102404"/>
                </a:lnTo>
                <a:lnTo>
                  <a:pt x="51816" y="106667"/>
                </a:lnTo>
                <a:lnTo>
                  <a:pt x="73001" y="102404"/>
                </a:lnTo>
                <a:lnTo>
                  <a:pt x="89904" y="90855"/>
                </a:lnTo>
                <a:lnTo>
                  <a:pt x="101095" y="73877"/>
                </a:lnTo>
                <a:lnTo>
                  <a:pt x="105143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63924" y="3710188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39"/>
                </a:moveTo>
                <a:lnTo>
                  <a:pt x="102621" y="32789"/>
                </a:lnTo>
                <a:lnTo>
                  <a:pt x="91433" y="15811"/>
                </a:lnTo>
                <a:lnTo>
                  <a:pt x="74531" y="4262"/>
                </a:lnTo>
                <a:lnTo>
                  <a:pt x="53339" y="0"/>
                </a:lnTo>
                <a:lnTo>
                  <a:pt x="32789" y="4262"/>
                </a:lnTo>
                <a:lnTo>
                  <a:pt x="15811" y="15811"/>
                </a:lnTo>
                <a:lnTo>
                  <a:pt x="4262" y="32789"/>
                </a:lnTo>
                <a:lnTo>
                  <a:pt x="0" y="53339"/>
                </a:lnTo>
                <a:lnTo>
                  <a:pt x="4262" y="73888"/>
                </a:lnTo>
                <a:lnTo>
                  <a:pt x="15811" y="90862"/>
                </a:lnTo>
                <a:lnTo>
                  <a:pt x="32789" y="102406"/>
                </a:lnTo>
                <a:lnTo>
                  <a:pt x="53339" y="106667"/>
                </a:lnTo>
                <a:lnTo>
                  <a:pt x="74531" y="102406"/>
                </a:lnTo>
                <a:lnTo>
                  <a:pt x="91433" y="90862"/>
                </a:lnTo>
                <a:lnTo>
                  <a:pt x="102621" y="73888"/>
                </a:lnTo>
                <a:lnTo>
                  <a:pt x="106667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045654" y="3253034"/>
            <a:ext cx="99868" cy="96931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109727" y="54851"/>
                </a:moveTo>
                <a:lnTo>
                  <a:pt x="105441" y="33422"/>
                </a:lnTo>
                <a:lnTo>
                  <a:pt x="93725" y="15995"/>
                </a:lnTo>
                <a:lnTo>
                  <a:pt x="76295" y="4284"/>
                </a:lnTo>
                <a:lnTo>
                  <a:pt x="54863" y="0"/>
                </a:lnTo>
                <a:lnTo>
                  <a:pt x="33432" y="4284"/>
                </a:lnTo>
                <a:lnTo>
                  <a:pt x="16001" y="15995"/>
                </a:lnTo>
                <a:lnTo>
                  <a:pt x="4286" y="33422"/>
                </a:lnTo>
                <a:lnTo>
                  <a:pt x="0" y="54851"/>
                </a:lnTo>
                <a:lnTo>
                  <a:pt x="4286" y="76282"/>
                </a:lnTo>
                <a:lnTo>
                  <a:pt x="16001" y="93713"/>
                </a:lnTo>
                <a:lnTo>
                  <a:pt x="33432" y="105429"/>
                </a:lnTo>
                <a:lnTo>
                  <a:pt x="54863" y="109715"/>
                </a:lnTo>
                <a:lnTo>
                  <a:pt x="76295" y="105429"/>
                </a:lnTo>
                <a:lnTo>
                  <a:pt x="93725" y="93713"/>
                </a:lnTo>
                <a:lnTo>
                  <a:pt x="105441" y="76282"/>
                </a:lnTo>
                <a:lnTo>
                  <a:pt x="109727" y="54851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45654" y="4164666"/>
            <a:ext cx="99868" cy="94129"/>
          </a:xfrm>
          <a:custGeom>
            <a:avLst/>
            <a:gdLst/>
            <a:ahLst/>
            <a:cxnLst/>
            <a:rect l="l" t="t" r="r" b="b"/>
            <a:pathLst>
              <a:path w="109854" h="106679">
                <a:moveTo>
                  <a:pt x="109727" y="53327"/>
                </a:moveTo>
                <a:lnTo>
                  <a:pt x="105441" y="32141"/>
                </a:lnTo>
                <a:lnTo>
                  <a:pt x="93725" y="15238"/>
                </a:lnTo>
                <a:lnTo>
                  <a:pt x="76295" y="4047"/>
                </a:lnTo>
                <a:lnTo>
                  <a:pt x="54863" y="0"/>
                </a:lnTo>
                <a:lnTo>
                  <a:pt x="33432" y="4047"/>
                </a:lnTo>
                <a:lnTo>
                  <a:pt x="16001" y="15238"/>
                </a:lnTo>
                <a:lnTo>
                  <a:pt x="4286" y="32141"/>
                </a:lnTo>
                <a:lnTo>
                  <a:pt x="0" y="53327"/>
                </a:lnTo>
                <a:lnTo>
                  <a:pt x="4286" y="73877"/>
                </a:lnTo>
                <a:lnTo>
                  <a:pt x="16001" y="90855"/>
                </a:lnTo>
                <a:lnTo>
                  <a:pt x="33432" y="102404"/>
                </a:lnTo>
                <a:lnTo>
                  <a:pt x="54863" y="106667"/>
                </a:lnTo>
                <a:lnTo>
                  <a:pt x="76295" y="102404"/>
                </a:lnTo>
                <a:lnTo>
                  <a:pt x="93725" y="90855"/>
                </a:lnTo>
                <a:lnTo>
                  <a:pt x="105441" y="73877"/>
                </a:lnTo>
                <a:lnTo>
                  <a:pt x="109727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286712" y="2849645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40"/>
                </a:moveTo>
                <a:lnTo>
                  <a:pt x="102404" y="32789"/>
                </a:lnTo>
                <a:lnTo>
                  <a:pt x="90855" y="15811"/>
                </a:lnTo>
                <a:lnTo>
                  <a:pt x="73877" y="4262"/>
                </a:lnTo>
                <a:lnTo>
                  <a:pt x="53327" y="0"/>
                </a:lnTo>
                <a:lnTo>
                  <a:pt x="32784" y="4262"/>
                </a:lnTo>
                <a:lnTo>
                  <a:pt x="15809" y="15811"/>
                </a:lnTo>
                <a:lnTo>
                  <a:pt x="4262" y="32789"/>
                </a:lnTo>
                <a:lnTo>
                  <a:pt x="0" y="53340"/>
                </a:lnTo>
                <a:lnTo>
                  <a:pt x="4262" y="73890"/>
                </a:lnTo>
                <a:lnTo>
                  <a:pt x="15809" y="90868"/>
                </a:lnTo>
                <a:lnTo>
                  <a:pt x="32784" y="102417"/>
                </a:lnTo>
                <a:lnTo>
                  <a:pt x="53327" y="106680"/>
                </a:lnTo>
                <a:lnTo>
                  <a:pt x="73877" y="102417"/>
                </a:lnTo>
                <a:lnTo>
                  <a:pt x="90855" y="90868"/>
                </a:lnTo>
                <a:lnTo>
                  <a:pt x="102404" y="73890"/>
                </a:lnTo>
                <a:lnTo>
                  <a:pt x="106667" y="53340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286712" y="4570733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27"/>
                </a:moveTo>
                <a:lnTo>
                  <a:pt x="102404" y="32784"/>
                </a:lnTo>
                <a:lnTo>
                  <a:pt x="90855" y="15809"/>
                </a:lnTo>
                <a:lnTo>
                  <a:pt x="73877" y="4262"/>
                </a:lnTo>
                <a:lnTo>
                  <a:pt x="53327" y="0"/>
                </a:lnTo>
                <a:lnTo>
                  <a:pt x="32784" y="4262"/>
                </a:lnTo>
                <a:lnTo>
                  <a:pt x="15809" y="15809"/>
                </a:lnTo>
                <a:lnTo>
                  <a:pt x="4262" y="32784"/>
                </a:lnTo>
                <a:lnTo>
                  <a:pt x="0" y="53327"/>
                </a:lnTo>
                <a:lnTo>
                  <a:pt x="4262" y="74520"/>
                </a:lnTo>
                <a:lnTo>
                  <a:pt x="15809" y="91427"/>
                </a:lnTo>
                <a:lnTo>
                  <a:pt x="32784" y="102619"/>
                </a:lnTo>
                <a:lnTo>
                  <a:pt x="53327" y="106667"/>
                </a:lnTo>
                <a:lnTo>
                  <a:pt x="73877" y="102619"/>
                </a:lnTo>
                <a:lnTo>
                  <a:pt x="90855" y="91427"/>
                </a:lnTo>
                <a:lnTo>
                  <a:pt x="102404" y="74520"/>
                </a:lnTo>
                <a:lnTo>
                  <a:pt x="106667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66291" y="2520225"/>
            <a:ext cx="99868" cy="94129"/>
          </a:xfrm>
          <a:custGeom>
            <a:avLst/>
            <a:gdLst/>
            <a:ahLst/>
            <a:cxnLst/>
            <a:rect l="l" t="t" r="r" b="b"/>
            <a:pathLst>
              <a:path w="109854" h="106680">
                <a:moveTo>
                  <a:pt x="109715" y="53340"/>
                </a:moveTo>
                <a:lnTo>
                  <a:pt x="105429" y="32789"/>
                </a:lnTo>
                <a:lnTo>
                  <a:pt x="93714" y="15811"/>
                </a:lnTo>
                <a:lnTo>
                  <a:pt x="76287" y="4262"/>
                </a:lnTo>
                <a:lnTo>
                  <a:pt x="54864" y="0"/>
                </a:lnTo>
                <a:lnTo>
                  <a:pt x="33432" y="4262"/>
                </a:lnTo>
                <a:lnTo>
                  <a:pt x="16002" y="15811"/>
                </a:lnTo>
                <a:lnTo>
                  <a:pt x="4286" y="32789"/>
                </a:lnTo>
                <a:lnTo>
                  <a:pt x="0" y="53340"/>
                </a:lnTo>
                <a:lnTo>
                  <a:pt x="4286" y="74525"/>
                </a:lnTo>
                <a:lnTo>
                  <a:pt x="16001" y="91428"/>
                </a:lnTo>
                <a:lnTo>
                  <a:pt x="33432" y="102619"/>
                </a:lnTo>
                <a:lnTo>
                  <a:pt x="54864" y="106667"/>
                </a:lnTo>
                <a:lnTo>
                  <a:pt x="76287" y="102619"/>
                </a:lnTo>
                <a:lnTo>
                  <a:pt x="93714" y="91428"/>
                </a:lnTo>
                <a:lnTo>
                  <a:pt x="105429" y="74525"/>
                </a:lnTo>
                <a:lnTo>
                  <a:pt x="109715" y="53340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66291" y="4900153"/>
            <a:ext cx="99868" cy="94129"/>
          </a:xfrm>
          <a:custGeom>
            <a:avLst/>
            <a:gdLst/>
            <a:ahLst/>
            <a:cxnLst/>
            <a:rect l="l" t="t" r="r" b="b"/>
            <a:pathLst>
              <a:path w="109854" h="106679">
                <a:moveTo>
                  <a:pt x="109715" y="53339"/>
                </a:moveTo>
                <a:lnTo>
                  <a:pt x="105429" y="32789"/>
                </a:lnTo>
                <a:lnTo>
                  <a:pt x="93714" y="15811"/>
                </a:lnTo>
                <a:lnTo>
                  <a:pt x="76287" y="4262"/>
                </a:lnTo>
                <a:lnTo>
                  <a:pt x="54864" y="0"/>
                </a:lnTo>
                <a:lnTo>
                  <a:pt x="33432" y="4262"/>
                </a:lnTo>
                <a:lnTo>
                  <a:pt x="16002" y="15811"/>
                </a:lnTo>
                <a:lnTo>
                  <a:pt x="4286" y="32789"/>
                </a:lnTo>
                <a:lnTo>
                  <a:pt x="0" y="53339"/>
                </a:lnTo>
                <a:lnTo>
                  <a:pt x="4286" y="73890"/>
                </a:lnTo>
                <a:lnTo>
                  <a:pt x="16001" y="90868"/>
                </a:lnTo>
                <a:lnTo>
                  <a:pt x="33432" y="102417"/>
                </a:lnTo>
                <a:lnTo>
                  <a:pt x="54864" y="106680"/>
                </a:lnTo>
                <a:lnTo>
                  <a:pt x="76287" y="102417"/>
                </a:lnTo>
                <a:lnTo>
                  <a:pt x="93714" y="90868"/>
                </a:lnTo>
                <a:lnTo>
                  <a:pt x="105429" y="73890"/>
                </a:lnTo>
                <a:lnTo>
                  <a:pt x="109715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60967" y="2243238"/>
            <a:ext cx="101600" cy="94129"/>
          </a:xfrm>
          <a:custGeom>
            <a:avLst/>
            <a:gdLst/>
            <a:ahLst/>
            <a:cxnLst/>
            <a:rect l="l" t="t" r="r" b="b"/>
            <a:pathLst>
              <a:path w="111760" h="106680">
                <a:moveTo>
                  <a:pt x="111239" y="53339"/>
                </a:moveTo>
                <a:lnTo>
                  <a:pt x="106953" y="32146"/>
                </a:lnTo>
                <a:lnTo>
                  <a:pt x="95237" y="15240"/>
                </a:lnTo>
                <a:lnTo>
                  <a:pt x="77806" y="4048"/>
                </a:lnTo>
                <a:lnTo>
                  <a:pt x="56375" y="0"/>
                </a:lnTo>
                <a:lnTo>
                  <a:pt x="34713" y="4048"/>
                </a:lnTo>
                <a:lnTo>
                  <a:pt x="16762" y="15239"/>
                </a:lnTo>
                <a:lnTo>
                  <a:pt x="4524" y="32146"/>
                </a:lnTo>
                <a:lnTo>
                  <a:pt x="0" y="53339"/>
                </a:lnTo>
                <a:lnTo>
                  <a:pt x="4524" y="73882"/>
                </a:lnTo>
                <a:lnTo>
                  <a:pt x="16762" y="90857"/>
                </a:lnTo>
                <a:lnTo>
                  <a:pt x="34713" y="102405"/>
                </a:lnTo>
                <a:lnTo>
                  <a:pt x="56375" y="106667"/>
                </a:lnTo>
                <a:lnTo>
                  <a:pt x="77806" y="102405"/>
                </a:lnTo>
                <a:lnTo>
                  <a:pt x="95237" y="90857"/>
                </a:lnTo>
                <a:lnTo>
                  <a:pt x="106953" y="73882"/>
                </a:lnTo>
                <a:lnTo>
                  <a:pt x="111239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60967" y="5178484"/>
            <a:ext cx="101600" cy="93009"/>
          </a:xfrm>
          <a:custGeom>
            <a:avLst/>
            <a:gdLst/>
            <a:ahLst/>
            <a:cxnLst/>
            <a:rect l="l" t="t" r="r" b="b"/>
            <a:pathLst>
              <a:path w="111760" h="105410">
                <a:moveTo>
                  <a:pt x="111239" y="51815"/>
                </a:moveTo>
                <a:lnTo>
                  <a:pt x="106953" y="31503"/>
                </a:lnTo>
                <a:lnTo>
                  <a:pt x="95237" y="15049"/>
                </a:lnTo>
                <a:lnTo>
                  <a:pt x="77806" y="4024"/>
                </a:lnTo>
                <a:lnTo>
                  <a:pt x="56375" y="0"/>
                </a:lnTo>
                <a:lnTo>
                  <a:pt x="34713" y="4024"/>
                </a:lnTo>
                <a:lnTo>
                  <a:pt x="16762" y="15049"/>
                </a:lnTo>
                <a:lnTo>
                  <a:pt x="4524" y="31503"/>
                </a:lnTo>
                <a:lnTo>
                  <a:pt x="0" y="51815"/>
                </a:lnTo>
                <a:lnTo>
                  <a:pt x="4524" y="73007"/>
                </a:lnTo>
                <a:lnTo>
                  <a:pt x="16762" y="89909"/>
                </a:lnTo>
                <a:lnTo>
                  <a:pt x="34713" y="101097"/>
                </a:lnTo>
                <a:lnTo>
                  <a:pt x="56375" y="105143"/>
                </a:lnTo>
                <a:lnTo>
                  <a:pt x="77806" y="101097"/>
                </a:lnTo>
                <a:lnTo>
                  <a:pt x="95237" y="89909"/>
                </a:lnTo>
                <a:lnTo>
                  <a:pt x="106953" y="73007"/>
                </a:lnTo>
                <a:lnTo>
                  <a:pt x="111239" y="51815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41467" y="2313152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80">
                <a:moveTo>
                  <a:pt x="106667" y="53339"/>
                </a:moveTo>
                <a:lnTo>
                  <a:pt x="102404" y="32789"/>
                </a:lnTo>
                <a:lnTo>
                  <a:pt x="90855" y="15811"/>
                </a:lnTo>
                <a:lnTo>
                  <a:pt x="73877" y="4262"/>
                </a:lnTo>
                <a:lnTo>
                  <a:pt x="53327" y="0"/>
                </a:lnTo>
                <a:lnTo>
                  <a:pt x="32779" y="4262"/>
                </a:lnTo>
                <a:lnTo>
                  <a:pt x="15805" y="15811"/>
                </a:lnTo>
                <a:lnTo>
                  <a:pt x="4260" y="32789"/>
                </a:lnTo>
                <a:lnTo>
                  <a:pt x="0" y="53339"/>
                </a:lnTo>
                <a:lnTo>
                  <a:pt x="4260" y="73890"/>
                </a:lnTo>
                <a:lnTo>
                  <a:pt x="15805" y="90868"/>
                </a:lnTo>
                <a:lnTo>
                  <a:pt x="32779" y="102417"/>
                </a:lnTo>
                <a:lnTo>
                  <a:pt x="53327" y="106679"/>
                </a:lnTo>
                <a:lnTo>
                  <a:pt x="73877" y="102417"/>
                </a:lnTo>
                <a:lnTo>
                  <a:pt x="90855" y="90868"/>
                </a:lnTo>
                <a:lnTo>
                  <a:pt x="102404" y="73890"/>
                </a:lnTo>
                <a:lnTo>
                  <a:pt x="106667" y="53339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41467" y="5107227"/>
            <a:ext cx="96982" cy="9412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106667" y="53327"/>
                </a:moveTo>
                <a:lnTo>
                  <a:pt x="102404" y="32784"/>
                </a:lnTo>
                <a:lnTo>
                  <a:pt x="90855" y="15809"/>
                </a:lnTo>
                <a:lnTo>
                  <a:pt x="73877" y="4262"/>
                </a:lnTo>
                <a:lnTo>
                  <a:pt x="53327" y="0"/>
                </a:lnTo>
                <a:lnTo>
                  <a:pt x="32779" y="4262"/>
                </a:lnTo>
                <a:lnTo>
                  <a:pt x="15805" y="15809"/>
                </a:lnTo>
                <a:lnTo>
                  <a:pt x="4260" y="32784"/>
                </a:lnTo>
                <a:lnTo>
                  <a:pt x="0" y="53327"/>
                </a:lnTo>
                <a:lnTo>
                  <a:pt x="4260" y="73877"/>
                </a:lnTo>
                <a:lnTo>
                  <a:pt x="15805" y="90855"/>
                </a:lnTo>
                <a:lnTo>
                  <a:pt x="32779" y="102404"/>
                </a:lnTo>
                <a:lnTo>
                  <a:pt x="53327" y="106667"/>
                </a:lnTo>
                <a:lnTo>
                  <a:pt x="73877" y="102404"/>
                </a:lnTo>
                <a:lnTo>
                  <a:pt x="90855" y="90855"/>
                </a:lnTo>
                <a:lnTo>
                  <a:pt x="102404" y="73877"/>
                </a:lnTo>
                <a:lnTo>
                  <a:pt x="106667" y="53327"/>
                </a:lnTo>
                <a:close/>
              </a:path>
            </a:pathLst>
          </a:custGeom>
          <a:ln w="177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94020" y="3706155"/>
            <a:ext cx="77932" cy="75640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344" y="71627"/>
                </a:moveTo>
                <a:lnTo>
                  <a:pt x="13715" y="0"/>
                </a:lnTo>
                <a:lnTo>
                  <a:pt x="0" y="13715"/>
                </a:lnTo>
                <a:lnTo>
                  <a:pt x="71627" y="85343"/>
                </a:lnTo>
                <a:lnTo>
                  <a:pt x="85344" y="716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78780" y="3702120"/>
            <a:ext cx="76200" cy="71718"/>
          </a:xfrm>
          <a:custGeom>
            <a:avLst/>
            <a:gdLst/>
            <a:ahLst/>
            <a:cxnLst/>
            <a:rect l="l" t="t" r="r" b="b"/>
            <a:pathLst>
              <a:path w="83820" h="81279">
                <a:moveTo>
                  <a:pt x="83820" y="13715"/>
                </a:moveTo>
                <a:lnTo>
                  <a:pt x="70103" y="0"/>
                </a:lnTo>
                <a:lnTo>
                  <a:pt x="0" y="67056"/>
                </a:lnTo>
                <a:lnTo>
                  <a:pt x="13716" y="80772"/>
                </a:lnTo>
                <a:lnTo>
                  <a:pt x="83820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94279" y="3292019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20" y="65531"/>
                </a:moveTo>
                <a:lnTo>
                  <a:pt x="12192" y="0"/>
                </a:lnTo>
                <a:lnTo>
                  <a:pt x="0" y="12191"/>
                </a:lnTo>
                <a:lnTo>
                  <a:pt x="70103" y="79248"/>
                </a:lnTo>
                <a:lnTo>
                  <a:pt x="83820" y="655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94279" y="3292019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20" y="12191"/>
                </a:moveTo>
                <a:lnTo>
                  <a:pt x="70103" y="0"/>
                </a:lnTo>
                <a:lnTo>
                  <a:pt x="0" y="65531"/>
                </a:lnTo>
                <a:lnTo>
                  <a:pt x="12192" y="79248"/>
                </a:lnTo>
                <a:lnTo>
                  <a:pt x="83820" y="12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94279" y="4148529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20" y="71615"/>
                </a:moveTo>
                <a:lnTo>
                  <a:pt x="12192" y="0"/>
                </a:lnTo>
                <a:lnTo>
                  <a:pt x="0" y="13716"/>
                </a:lnTo>
                <a:lnTo>
                  <a:pt x="70103" y="83807"/>
                </a:lnTo>
                <a:lnTo>
                  <a:pt x="83820" y="716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294279" y="4148529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20" y="13716"/>
                </a:moveTo>
                <a:lnTo>
                  <a:pt x="70103" y="0"/>
                </a:lnTo>
                <a:lnTo>
                  <a:pt x="0" y="71615"/>
                </a:lnTo>
                <a:lnTo>
                  <a:pt x="12192" y="83807"/>
                </a:lnTo>
                <a:lnTo>
                  <a:pt x="83820" y="137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056005" y="2896709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35" y="65531"/>
                </a:moveTo>
                <a:lnTo>
                  <a:pt x="13716" y="0"/>
                </a:lnTo>
                <a:lnTo>
                  <a:pt x="0" y="13715"/>
                </a:lnTo>
                <a:lnTo>
                  <a:pt x="67043" y="79247"/>
                </a:lnTo>
                <a:lnTo>
                  <a:pt x="79235" y="655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056005" y="2896709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35" y="13715"/>
                </a:moveTo>
                <a:lnTo>
                  <a:pt x="67043" y="0"/>
                </a:lnTo>
                <a:lnTo>
                  <a:pt x="0" y="65531"/>
                </a:lnTo>
                <a:lnTo>
                  <a:pt x="13716" y="79247"/>
                </a:lnTo>
                <a:lnTo>
                  <a:pt x="79235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056005" y="4543839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35" y="71615"/>
                </a:moveTo>
                <a:lnTo>
                  <a:pt x="13716" y="0"/>
                </a:lnTo>
                <a:lnTo>
                  <a:pt x="0" y="13715"/>
                </a:lnTo>
                <a:lnTo>
                  <a:pt x="67043" y="83807"/>
                </a:lnTo>
                <a:lnTo>
                  <a:pt x="79235" y="716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56005" y="4543839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35" y="13715"/>
                </a:moveTo>
                <a:lnTo>
                  <a:pt x="67043" y="0"/>
                </a:lnTo>
                <a:lnTo>
                  <a:pt x="0" y="71615"/>
                </a:lnTo>
                <a:lnTo>
                  <a:pt x="13716" y="83807"/>
                </a:lnTo>
                <a:lnTo>
                  <a:pt x="79235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88882" y="2583415"/>
            <a:ext cx="77932" cy="70037"/>
          </a:xfrm>
          <a:custGeom>
            <a:avLst/>
            <a:gdLst/>
            <a:ahLst/>
            <a:cxnLst/>
            <a:rect l="l" t="t" r="r" b="b"/>
            <a:pathLst>
              <a:path w="85725" h="79375">
                <a:moveTo>
                  <a:pt x="85344" y="67056"/>
                </a:moveTo>
                <a:lnTo>
                  <a:pt x="13716" y="0"/>
                </a:lnTo>
                <a:lnTo>
                  <a:pt x="0" y="13716"/>
                </a:lnTo>
                <a:lnTo>
                  <a:pt x="71627" y="79248"/>
                </a:lnTo>
                <a:lnTo>
                  <a:pt x="85344" y="670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688882" y="2583415"/>
            <a:ext cx="77932" cy="70037"/>
          </a:xfrm>
          <a:custGeom>
            <a:avLst/>
            <a:gdLst/>
            <a:ahLst/>
            <a:cxnLst/>
            <a:rect l="l" t="t" r="r" b="b"/>
            <a:pathLst>
              <a:path w="85725" h="79375">
                <a:moveTo>
                  <a:pt x="85344" y="13716"/>
                </a:moveTo>
                <a:lnTo>
                  <a:pt x="71627" y="0"/>
                </a:lnTo>
                <a:lnTo>
                  <a:pt x="0" y="67056"/>
                </a:lnTo>
                <a:lnTo>
                  <a:pt x="13716" y="79248"/>
                </a:lnTo>
                <a:lnTo>
                  <a:pt x="85344" y="137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688882" y="4857133"/>
            <a:ext cx="77932" cy="73959"/>
          </a:xfrm>
          <a:custGeom>
            <a:avLst/>
            <a:gdLst/>
            <a:ahLst/>
            <a:cxnLst/>
            <a:rect l="l" t="t" r="r" b="b"/>
            <a:pathLst>
              <a:path w="85725" h="83820">
                <a:moveTo>
                  <a:pt x="85344" y="70091"/>
                </a:moveTo>
                <a:lnTo>
                  <a:pt x="13716" y="0"/>
                </a:lnTo>
                <a:lnTo>
                  <a:pt x="0" y="13703"/>
                </a:lnTo>
                <a:lnTo>
                  <a:pt x="71627" y="83807"/>
                </a:lnTo>
                <a:lnTo>
                  <a:pt x="85344" y="700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88882" y="4857133"/>
            <a:ext cx="77932" cy="73959"/>
          </a:xfrm>
          <a:custGeom>
            <a:avLst/>
            <a:gdLst/>
            <a:ahLst/>
            <a:cxnLst/>
            <a:rect l="l" t="t" r="r" b="b"/>
            <a:pathLst>
              <a:path w="85725" h="83820">
                <a:moveTo>
                  <a:pt x="85344" y="13703"/>
                </a:moveTo>
                <a:lnTo>
                  <a:pt x="71627" y="0"/>
                </a:lnTo>
                <a:lnTo>
                  <a:pt x="0" y="70091"/>
                </a:lnTo>
                <a:lnTo>
                  <a:pt x="13716" y="83807"/>
                </a:lnTo>
                <a:lnTo>
                  <a:pt x="85344" y="137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226186" y="2380387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07" y="65531"/>
                </a:moveTo>
                <a:lnTo>
                  <a:pt x="12192" y="0"/>
                </a:lnTo>
                <a:lnTo>
                  <a:pt x="0" y="12191"/>
                </a:lnTo>
                <a:lnTo>
                  <a:pt x="70091" y="79235"/>
                </a:lnTo>
                <a:lnTo>
                  <a:pt x="83807" y="655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226186" y="2380387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07" y="12191"/>
                </a:moveTo>
                <a:lnTo>
                  <a:pt x="70091" y="0"/>
                </a:lnTo>
                <a:lnTo>
                  <a:pt x="0" y="65531"/>
                </a:lnTo>
                <a:lnTo>
                  <a:pt x="12192" y="79235"/>
                </a:lnTo>
                <a:lnTo>
                  <a:pt x="83807" y="12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26186" y="5060161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07" y="71627"/>
                </a:moveTo>
                <a:lnTo>
                  <a:pt x="12192" y="0"/>
                </a:lnTo>
                <a:lnTo>
                  <a:pt x="0" y="13715"/>
                </a:lnTo>
                <a:lnTo>
                  <a:pt x="70091" y="83807"/>
                </a:lnTo>
                <a:lnTo>
                  <a:pt x="83807" y="716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226186" y="5060161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07" y="13715"/>
                </a:moveTo>
                <a:lnTo>
                  <a:pt x="70091" y="0"/>
                </a:lnTo>
                <a:lnTo>
                  <a:pt x="0" y="71627"/>
                </a:lnTo>
                <a:lnTo>
                  <a:pt x="12192" y="83807"/>
                </a:lnTo>
                <a:lnTo>
                  <a:pt x="83807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717760" y="2309128"/>
            <a:ext cx="72159" cy="71718"/>
          </a:xfrm>
          <a:custGeom>
            <a:avLst/>
            <a:gdLst/>
            <a:ahLst/>
            <a:cxnLst/>
            <a:rect l="l" t="t" r="r" b="b"/>
            <a:pathLst>
              <a:path w="79375" h="81280">
                <a:moveTo>
                  <a:pt x="79248" y="67043"/>
                </a:moveTo>
                <a:lnTo>
                  <a:pt x="13716" y="0"/>
                </a:lnTo>
                <a:lnTo>
                  <a:pt x="0" y="13703"/>
                </a:lnTo>
                <a:lnTo>
                  <a:pt x="67056" y="80759"/>
                </a:lnTo>
                <a:lnTo>
                  <a:pt x="79248" y="6704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717760" y="2309128"/>
            <a:ext cx="72159" cy="71718"/>
          </a:xfrm>
          <a:custGeom>
            <a:avLst/>
            <a:gdLst/>
            <a:ahLst/>
            <a:cxnLst/>
            <a:rect l="l" t="t" r="r" b="b"/>
            <a:pathLst>
              <a:path w="79375" h="81280">
                <a:moveTo>
                  <a:pt x="79248" y="13703"/>
                </a:moveTo>
                <a:lnTo>
                  <a:pt x="67056" y="0"/>
                </a:lnTo>
                <a:lnTo>
                  <a:pt x="0" y="67043"/>
                </a:lnTo>
                <a:lnTo>
                  <a:pt x="13716" y="80759"/>
                </a:lnTo>
                <a:lnTo>
                  <a:pt x="79248" y="137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17760" y="5131420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8" y="70103"/>
                </a:moveTo>
                <a:lnTo>
                  <a:pt x="13716" y="0"/>
                </a:lnTo>
                <a:lnTo>
                  <a:pt x="0" y="12191"/>
                </a:lnTo>
                <a:lnTo>
                  <a:pt x="67056" y="83819"/>
                </a:lnTo>
                <a:lnTo>
                  <a:pt x="79248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717760" y="5131420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8" y="12191"/>
                </a:moveTo>
                <a:lnTo>
                  <a:pt x="67056" y="0"/>
                </a:lnTo>
                <a:lnTo>
                  <a:pt x="0" y="70103"/>
                </a:lnTo>
                <a:lnTo>
                  <a:pt x="13716" y="83819"/>
                </a:lnTo>
                <a:lnTo>
                  <a:pt x="79248" y="12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06573" y="2380387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47" y="65531"/>
                </a:moveTo>
                <a:lnTo>
                  <a:pt x="12191" y="0"/>
                </a:lnTo>
                <a:lnTo>
                  <a:pt x="0" y="12191"/>
                </a:lnTo>
                <a:lnTo>
                  <a:pt x="65531" y="79235"/>
                </a:lnTo>
                <a:lnTo>
                  <a:pt x="79247" y="655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06573" y="2380387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47" y="12191"/>
                </a:moveTo>
                <a:lnTo>
                  <a:pt x="65531" y="0"/>
                </a:lnTo>
                <a:lnTo>
                  <a:pt x="0" y="65531"/>
                </a:lnTo>
                <a:lnTo>
                  <a:pt x="12191" y="79235"/>
                </a:lnTo>
                <a:lnTo>
                  <a:pt x="79247" y="121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06573" y="5060161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7" y="71627"/>
                </a:moveTo>
                <a:lnTo>
                  <a:pt x="12191" y="0"/>
                </a:lnTo>
                <a:lnTo>
                  <a:pt x="0" y="13715"/>
                </a:lnTo>
                <a:lnTo>
                  <a:pt x="65531" y="83807"/>
                </a:lnTo>
                <a:lnTo>
                  <a:pt x="79247" y="716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06573" y="5060161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7" y="13715"/>
                </a:moveTo>
                <a:lnTo>
                  <a:pt x="65531" y="0"/>
                </a:lnTo>
                <a:lnTo>
                  <a:pt x="0" y="71627"/>
                </a:lnTo>
                <a:lnTo>
                  <a:pt x="12191" y="83807"/>
                </a:lnTo>
                <a:lnTo>
                  <a:pt x="79247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746636" y="2575358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71615"/>
                </a:moveTo>
                <a:lnTo>
                  <a:pt x="13716" y="0"/>
                </a:lnTo>
                <a:lnTo>
                  <a:pt x="0" y="13703"/>
                </a:lnTo>
                <a:lnTo>
                  <a:pt x="70104" y="83807"/>
                </a:lnTo>
                <a:lnTo>
                  <a:pt x="83820" y="716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746636" y="2575358"/>
            <a:ext cx="76200" cy="73959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13703"/>
                </a:moveTo>
                <a:lnTo>
                  <a:pt x="70104" y="0"/>
                </a:lnTo>
                <a:lnTo>
                  <a:pt x="0" y="71615"/>
                </a:lnTo>
                <a:lnTo>
                  <a:pt x="13716" y="83807"/>
                </a:lnTo>
                <a:lnTo>
                  <a:pt x="83820" y="137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746636" y="4865190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20" y="65532"/>
                </a:moveTo>
                <a:lnTo>
                  <a:pt x="13716" y="0"/>
                </a:lnTo>
                <a:lnTo>
                  <a:pt x="0" y="12192"/>
                </a:lnTo>
                <a:lnTo>
                  <a:pt x="70104" y="79248"/>
                </a:lnTo>
                <a:lnTo>
                  <a:pt x="83820" y="655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746636" y="4865190"/>
            <a:ext cx="76200" cy="70037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20" y="12192"/>
                </a:moveTo>
                <a:lnTo>
                  <a:pt x="70104" y="0"/>
                </a:lnTo>
                <a:lnTo>
                  <a:pt x="0" y="65532"/>
                </a:lnTo>
                <a:lnTo>
                  <a:pt x="13716" y="79248"/>
                </a:lnTo>
                <a:lnTo>
                  <a:pt x="83820" y="121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69207" y="3722292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47" y="67055"/>
                </a:moveTo>
                <a:lnTo>
                  <a:pt x="13715" y="0"/>
                </a:lnTo>
                <a:lnTo>
                  <a:pt x="0" y="13715"/>
                </a:lnTo>
                <a:lnTo>
                  <a:pt x="67055" y="79235"/>
                </a:lnTo>
                <a:lnTo>
                  <a:pt x="79247" y="6705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69207" y="3722292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47" y="13715"/>
                </a:moveTo>
                <a:lnTo>
                  <a:pt x="67055" y="0"/>
                </a:lnTo>
                <a:lnTo>
                  <a:pt x="0" y="67055"/>
                </a:lnTo>
                <a:lnTo>
                  <a:pt x="13715" y="79235"/>
                </a:lnTo>
                <a:lnTo>
                  <a:pt x="79247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45407" y="3283951"/>
            <a:ext cx="77932" cy="73959"/>
          </a:xfrm>
          <a:custGeom>
            <a:avLst/>
            <a:gdLst/>
            <a:ahLst/>
            <a:cxnLst/>
            <a:rect l="l" t="t" r="r" b="b"/>
            <a:pathLst>
              <a:path w="85725" h="83820">
                <a:moveTo>
                  <a:pt x="85331" y="70104"/>
                </a:moveTo>
                <a:lnTo>
                  <a:pt x="13715" y="0"/>
                </a:lnTo>
                <a:lnTo>
                  <a:pt x="0" y="13716"/>
                </a:lnTo>
                <a:lnTo>
                  <a:pt x="71615" y="83820"/>
                </a:lnTo>
                <a:lnTo>
                  <a:pt x="85331" y="701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145407" y="3283951"/>
            <a:ext cx="77932" cy="73959"/>
          </a:xfrm>
          <a:custGeom>
            <a:avLst/>
            <a:gdLst/>
            <a:ahLst/>
            <a:cxnLst/>
            <a:rect l="l" t="t" r="r" b="b"/>
            <a:pathLst>
              <a:path w="85725" h="83820">
                <a:moveTo>
                  <a:pt x="85331" y="13716"/>
                </a:moveTo>
                <a:lnTo>
                  <a:pt x="71615" y="0"/>
                </a:lnTo>
                <a:lnTo>
                  <a:pt x="0" y="70104"/>
                </a:lnTo>
                <a:lnTo>
                  <a:pt x="13715" y="83820"/>
                </a:lnTo>
                <a:lnTo>
                  <a:pt x="85331" y="137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45407" y="4156597"/>
            <a:ext cx="77932" cy="70037"/>
          </a:xfrm>
          <a:custGeom>
            <a:avLst/>
            <a:gdLst/>
            <a:ahLst/>
            <a:cxnLst/>
            <a:rect l="l" t="t" r="r" b="b"/>
            <a:pathLst>
              <a:path w="85725" h="79375">
                <a:moveTo>
                  <a:pt x="85331" y="67043"/>
                </a:moveTo>
                <a:lnTo>
                  <a:pt x="13715" y="0"/>
                </a:lnTo>
                <a:lnTo>
                  <a:pt x="0" y="13715"/>
                </a:lnTo>
                <a:lnTo>
                  <a:pt x="71615" y="79235"/>
                </a:lnTo>
                <a:lnTo>
                  <a:pt x="85331" y="6704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45407" y="4156597"/>
            <a:ext cx="77932" cy="70037"/>
          </a:xfrm>
          <a:custGeom>
            <a:avLst/>
            <a:gdLst/>
            <a:ahLst/>
            <a:cxnLst/>
            <a:rect l="l" t="t" r="r" b="b"/>
            <a:pathLst>
              <a:path w="85725" h="79375">
                <a:moveTo>
                  <a:pt x="85331" y="13715"/>
                </a:moveTo>
                <a:lnTo>
                  <a:pt x="71615" y="0"/>
                </a:lnTo>
                <a:lnTo>
                  <a:pt x="0" y="67043"/>
                </a:lnTo>
                <a:lnTo>
                  <a:pt x="13715" y="79235"/>
                </a:lnTo>
                <a:lnTo>
                  <a:pt x="85331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83682" y="2888641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7" y="71627"/>
                </a:moveTo>
                <a:lnTo>
                  <a:pt x="13715" y="0"/>
                </a:lnTo>
                <a:lnTo>
                  <a:pt x="0" y="13715"/>
                </a:lnTo>
                <a:lnTo>
                  <a:pt x="67055" y="83820"/>
                </a:lnTo>
                <a:lnTo>
                  <a:pt x="79247" y="716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383682" y="2888641"/>
            <a:ext cx="72159" cy="73959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79247" y="13715"/>
                </a:moveTo>
                <a:lnTo>
                  <a:pt x="67055" y="0"/>
                </a:lnTo>
                <a:lnTo>
                  <a:pt x="0" y="71627"/>
                </a:lnTo>
                <a:lnTo>
                  <a:pt x="13715" y="83820"/>
                </a:lnTo>
                <a:lnTo>
                  <a:pt x="79247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383682" y="4551907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47" y="67043"/>
                </a:moveTo>
                <a:lnTo>
                  <a:pt x="13715" y="0"/>
                </a:lnTo>
                <a:lnTo>
                  <a:pt x="0" y="13715"/>
                </a:lnTo>
                <a:lnTo>
                  <a:pt x="67055" y="79235"/>
                </a:lnTo>
                <a:lnTo>
                  <a:pt x="79247" y="6704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387839" y="4543839"/>
            <a:ext cx="72159" cy="70037"/>
          </a:xfrm>
          <a:custGeom>
            <a:avLst/>
            <a:gdLst/>
            <a:ahLst/>
            <a:cxnLst/>
            <a:rect l="l" t="t" r="r" b="b"/>
            <a:pathLst>
              <a:path w="79375" h="79375">
                <a:moveTo>
                  <a:pt x="79235" y="13715"/>
                </a:moveTo>
                <a:lnTo>
                  <a:pt x="67056" y="0"/>
                </a:lnTo>
                <a:lnTo>
                  <a:pt x="0" y="67043"/>
                </a:lnTo>
                <a:lnTo>
                  <a:pt x="13716" y="79235"/>
                </a:lnTo>
                <a:lnTo>
                  <a:pt x="79235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>
            <a:spLocks noGrp="1"/>
          </p:cNvSpPr>
          <p:nvPr>
            <p:ph type="title"/>
          </p:nvPr>
        </p:nvSpPr>
        <p:spPr>
          <a:xfrm>
            <a:off x="1976886" y="111036"/>
            <a:ext cx="5201227" cy="1840986"/>
          </a:xfrm>
          <a:prstGeom prst="rect">
            <a:avLst/>
          </a:prstGeom>
        </p:spPr>
        <p:txBody>
          <a:bodyPr vert="horz" wrap="square" lIns="0" tIns="32481" rIns="0" bIns="0" rtlCol="0">
            <a:spAutoFit/>
          </a:bodyPr>
          <a:lstStyle/>
          <a:p>
            <a:pPr marL="1006923" marR="4559" indent="-996096">
              <a:lnSpc>
                <a:spcPts val="4729"/>
              </a:lnSpc>
              <a:spcBef>
                <a:spcPts val="256"/>
              </a:spcBef>
            </a:pPr>
            <a:r>
              <a:rPr spc="-4" dirty="0"/>
              <a:t>IIR/FIR example </a:t>
            </a:r>
            <a:r>
              <a:rPr dirty="0"/>
              <a:t>- </a:t>
            </a:r>
            <a:r>
              <a:rPr spc="-4" dirty="0"/>
              <a:t>cont’d  </a:t>
            </a:r>
            <a:r>
              <a:rPr dirty="0"/>
              <a:t>Poles and</a:t>
            </a:r>
            <a:r>
              <a:rPr spc="-45" dirty="0"/>
              <a:t> </a:t>
            </a:r>
            <a:r>
              <a:rPr dirty="0"/>
              <a:t>zeros</a:t>
            </a:r>
          </a:p>
        </p:txBody>
      </p:sp>
      <p:sp>
        <p:nvSpPr>
          <p:cNvPr id="144" name="object 144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45" name="object 145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46" name="object 146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7</a:t>
            </a:fld>
            <a:endParaRPr spc="-4" dirty="0"/>
          </a:p>
        </p:txBody>
      </p:sp>
      <p:sp>
        <p:nvSpPr>
          <p:cNvPr id="142" name="object 142"/>
          <p:cNvSpPr txBox="1"/>
          <p:nvPr/>
        </p:nvSpPr>
        <p:spPr>
          <a:xfrm>
            <a:off x="1116591" y="1836721"/>
            <a:ext cx="1915968" cy="1345443"/>
          </a:xfrm>
          <a:prstGeom prst="rect">
            <a:avLst/>
          </a:prstGeom>
        </p:spPr>
        <p:txBody>
          <a:bodyPr vert="horz" wrap="square" lIns="0" tIns="18235" rIns="0" bIns="0" rtlCol="0">
            <a:spAutoFit/>
          </a:bodyPr>
          <a:lstStyle/>
          <a:p>
            <a:pPr marL="318546" marR="4559" indent="-307149">
              <a:lnSpc>
                <a:spcPct val="97900"/>
              </a:lnSpc>
              <a:spcBef>
                <a:spcPts val="144"/>
              </a:spcBef>
              <a:buFont typeface="Times New Roman"/>
              <a:buChar char="•"/>
              <a:tabLst>
                <a:tab pos="318546" algn="l"/>
                <a:tab pos="319115" algn="l"/>
              </a:tabLst>
            </a:pPr>
            <a:r>
              <a:rPr sz="2200" b="1" spc="-4" dirty="0">
                <a:solidFill>
                  <a:srgbClr val="3737CA"/>
                </a:solidFill>
                <a:latin typeface="Times New Roman"/>
                <a:cs typeface="Times New Roman"/>
              </a:rPr>
              <a:t>Blue: </a:t>
            </a:r>
            <a:r>
              <a:rPr sz="2200" spc="-4" dirty="0">
                <a:latin typeface="Times New Roman"/>
                <a:cs typeface="Times New Roman"/>
              </a:rPr>
              <a:t>Loop  </a:t>
            </a:r>
            <a:r>
              <a:rPr sz="2200" dirty="0">
                <a:latin typeface="Times New Roman"/>
                <a:cs typeface="Times New Roman"/>
              </a:rPr>
              <a:t>with </a:t>
            </a:r>
            <a:r>
              <a:rPr sz="2200" spc="-4" dirty="0">
                <a:latin typeface="Times New Roman"/>
                <a:cs typeface="Times New Roman"/>
              </a:rPr>
              <a:t>IIR  model poles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3737CA"/>
                </a:solidFill>
                <a:latin typeface="Courier New"/>
                <a:cs typeface="Courier New"/>
              </a:rPr>
              <a:t>x </a:t>
            </a:r>
            <a:r>
              <a:rPr sz="2200" b="1" dirty="0">
                <a:latin typeface="Courier New"/>
                <a:cs typeface="Courier New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and zeros</a:t>
            </a:r>
            <a:r>
              <a:rPr sz="2200" spc="-36" dirty="0"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3737CA"/>
                </a:solidFill>
                <a:latin typeface="Courier New"/>
                <a:cs typeface="Courier New"/>
              </a:rPr>
              <a:t>o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116591" y="3576626"/>
            <a:ext cx="1915968" cy="1345443"/>
          </a:xfrm>
          <a:prstGeom prst="rect">
            <a:avLst/>
          </a:prstGeom>
        </p:spPr>
        <p:txBody>
          <a:bodyPr vert="horz" wrap="square" lIns="0" tIns="18235" rIns="0" bIns="0" rtlCol="0">
            <a:spAutoFit/>
          </a:bodyPr>
          <a:lstStyle/>
          <a:p>
            <a:pPr marL="318546" marR="4559" indent="-307149">
              <a:lnSpc>
                <a:spcPct val="97900"/>
              </a:lnSpc>
              <a:spcBef>
                <a:spcPts val="144"/>
              </a:spcBef>
              <a:buFont typeface="Times New Roman"/>
              <a:buChar char="•"/>
              <a:tabLst>
                <a:tab pos="318546" algn="l"/>
                <a:tab pos="319115" algn="l"/>
              </a:tabLst>
            </a:pPr>
            <a:r>
              <a:rPr sz="2200" b="1" spc="-4" dirty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r>
              <a:rPr sz="2200" spc="-4" dirty="0">
                <a:latin typeface="Times New Roman"/>
                <a:cs typeface="Times New Roman"/>
              </a:rPr>
              <a:t>: Loop  with FIR  model poles</a:t>
            </a:r>
            <a:r>
              <a:rPr sz="2200" spc="-76" dirty="0"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ourier New"/>
                <a:cs typeface="Courier New"/>
              </a:rPr>
              <a:t>x </a:t>
            </a:r>
            <a:r>
              <a:rPr sz="2200" b="1" dirty="0">
                <a:latin typeface="Courier New"/>
                <a:cs typeface="Courier New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and zeros</a:t>
            </a:r>
            <a:r>
              <a:rPr sz="2200" spc="-36" dirty="0"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22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745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8</a:t>
            </a:fld>
            <a:endParaRPr spc="-4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550" y="347856"/>
            <a:ext cx="4720359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/>
              <a:t>LTI </a:t>
            </a:r>
            <a:r>
              <a:rPr spc="-4" dirty="0"/>
              <a:t>models </a:t>
            </a:r>
            <a:r>
              <a:rPr dirty="0"/>
              <a:t>-</a:t>
            </a:r>
            <a:r>
              <a:rPr spc="-76" dirty="0"/>
              <a:t> </a:t>
            </a:r>
            <a:r>
              <a:rPr spc="-4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6592" y="1710241"/>
            <a:ext cx="6596495" cy="3020926"/>
          </a:xfrm>
          <a:prstGeom prst="rect">
            <a:avLst/>
          </a:prstGeom>
        </p:spPr>
        <p:txBody>
          <a:bodyPr vert="horz" wrap="square" lIns="0" tIns="75790" rIns="0" bIns="0" rtlCol="0">
            <a:spAutoFit/>
          </a:bodyPr>
          <a:lstStyle/>
          <a:p>
            <a:pPr marL="318546" indent="-307149">
              <a:spcBef>
                <a:spcPts val="597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Linear system can be described by impulse</a:t>
            </a:r>
            <a:r>
              <a:rPr sz="2200" spc="-31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response</a:t>
            </a:r>
            <a:endParaRPr sz="2200">
              <a:latin typeface="Times New Roman"/>
              <a:cs typeface="Times New Roman"/>
            </a:endParaRPr>
          </a:p>
          <a:p>
            <a:pPr marL="318546" marR="4559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Linear system can be described by frequency response </a:t>
            </a:r>
            <a:r>
              <a:rPr sz="2200" dirty="0">
                <a:latin typeface="Times New Roman"/>
                <a:cs typeface="Times New Roman"/>
              </a:rPr>
              <a:t>=  </a:t>
            </a:r>
            <a:r>
              <a:rPr sz="2200" spc="-4" dirty="0">
                <a:latin typeface="Times New Roman"/>
                <a:cs typeface="Times New Roman"/>
              </a:rPr>
              <a:t>Fourier transform of the impulse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response</a:t>
            </a:r>
            <a:endParaRPr sz="2200">
              <a:latin typeface="Times New Roman"/>
              <a:cs typeface="Times New Roman"/>
            </a:endParaRPr>
          </a:p>
          <a:p>
            <a:pPr marL="318546" marR="13676" indent="-307149">
              <a:lnSpc>
                <a:spcPts val="2576"/>
              </a:lnSpc>
              <a:spcBef>
                <a:spcPts val="610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FIR, IIR, State-space models can be used to obtain close  approximations of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linear</a:t>
            </a:r>
            <a:r>
              <a:rPr sz="2200" spc="-18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system</a:t>
            </a:r>
            <a:endParaRPr sz="2200">
              <a:latin typeface="Times New Roman"/>
              <a:cs typeface="Times New Roman"/>
            </a:endParaRPr>
          </a:p>
          <a:p>
            <a:pPr marL="318546" marR="195457" indent="-307149">
              <a:lnSpc>
                <a:spcPts val="2576"/>
              </a:lnSpc>
              <a:spcBef>
                <a:spcPts val="52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4" dirty="0">
                <a:latin typeface="Times New Roman"/>
                <a:cs typeface="Times New Roman"/>
              </a:rPr>
              <a:t>pattern of poles and zeros can be very different for </a:t>
            </a:r>
            <a:r>
              <a:rPr sz="2200" dirty="0">
                <a:latin typeface="Times New Roman"/>
                <a:cs typeface="Times New Roman"/>
              </a:rPr>
              <a:t>a  </a:t>
            </a:r>
            <a:r>
              <a:rPr sz="2200" spc="-4" dirty="0">
                <a:latin typeface="Times New Roman"/>
                <a:cs typeface="Times New Roman"/>
              </a:rPr>
              <a:t>small change in approximation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error.</a:t>
            </a:r>
            <a:endParaRPr sz="2200">
              <a:latin typeface="Times New Roman"/>
              <a:cs typeface="Times New Roman"/>
            </a:endParaRPr>
          </a:p>
          <a:p>
            <a:pPr marL="318546" indent="-307149">
              <a:spcBef>
                <a:spcPts val="431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Approximation error &lt;=&gt; model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uncertainty</a:t>
            </a:r>
            <a:endParaRPr sz="2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563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6442" y="347856"/>
            <a:ext cx="5722505" cy="1365725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Nonlinear </a:t>
            </a:r>
            <a:r>
              <a:rPr dirty="0"/>
              <a:t>map</a:t>
            </a:r>
            <a:r>
              <a:rPr spc="-81" dirty="0"/>
              <a:t> </a:t>
            </a:r>
            <a:r>
              <a:rPr dirty="0"/>
              <a:t>linearization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4075" y="1505100"/>
            <a:ext cx="2548659" cy="3252846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18546" marR="4559" indent="-307149">
              <a:spcBef>
                <a:spcPts val="85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Nonlinear </a:t>
            </a: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spc="-72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detailed  model</a:t>
            </a:r>
            <a:endParaRPr sz="2200">
              <a:latin typeface="Times New Roman"/>
              <a:cs typeface="Times New Roman"/>
            </a:endParaRPr>
          </a:p>
          <a:p>
            <a:pPr marL="318546" marR="64963" indent="-307149">
              <a:spcBef>
                <a:spcPts val="503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Linear </a:t>
            </a: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conceptual  design</a:t>
            </a:r>
            <a:r>
              <a:rPr sz="2200" spc="-13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model</a:t>
            </a:r>
            <a:endParaRPr sz="2200">
              <a:latin typeface="Times New Roman"/>
              <a:cs typeface="Times New Roman"/>
            </a:endParaRPr>
          </a:p>
          <a:p>
            <a:pPr marL="318546" marR="422257" indent="-307149">
              <a:lnSpc>
                <a:spcPct val="99800"/>
              </a:lnSpc>
              <a:spcBef>
                <a:spcPts val="512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-4" dirty="0">
                <a:latin typeface="Times New Roman"/>
                <a:cs typeface="Times New Roman"/>
              </a:rPr>
              <a:t>Static map,</a:t>
            </a:r>
            <a:r>
              <a:rPr sz="2200" spc="-81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gain  range, sector  linearity</a:t>
            </a:r>
            <a:endParaRPr sz="2200">
              <a:latin typeface="Times New Roman"/>
              <a:cs typeface="Times New Roman"/>
            </a:endParaRPr>
          </a:p>
          <a:p>
            <a:pPr marL="318546" marR="498618" indent="-307149">
              <a:lnSpc>
                <a:spcPts val="2576"/>
              </a:lnSpc>
              <a:spcBef>
                <a:spcPts val="610"/>
              </a:spcBef>
              <a:buChar char="•"/>
              <a:tabLst>
                <a:tab pos="318546" algn="l"/>
                <a:tab pos="319115" algn="l"/>
              </a:tabLst>
            </a:pPr>
            <a:r>
              <a:rPr sz="2200" spc="4" dirty="0">
                <a:latin typeface="Times New Roman"/>
                <a:cs typeface="Times New Roman"/>
              </a:rPr>
              <a:t>D</a:t>
            </a:r>
            <a:r>
              <a:rPr sz="2200" spc="-4" dirty="0">
                <a:latin typeface="Times New Roman"/>
                <a:cs typeface="Times New Roman"/>
              </a:rPr>
              <a:t>ifferentiation,  secant</a:t>
            </a:r>
            <a:r>
              <a:rPr sz="2200" spc="-36" dirty="0">
                <a:latin typeface="Times New Roman"/>
                <a:cs typeface="Times New Roman"/>
              </a:rPr>
              <a:t> </a:t>
            </a:r>
            <a:r>
              <a:rPr sz="2200" spc="-4" dirty="0">
                <a:latin typeface="Times New Roman"/>
                <a:cs typeface="Times New Roman"/>
              </a:rPr>
              <a:t>method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4590" y="5064196"/>
            <a:ext cx="348095" cy="0"/>
          </a:xfrm>
          <a:custGeom>
            <a:avLst/>
            <a:gdLst/>
            <a:ahLst/>
            <a:cxnLst/>
            <a:rect l="l" t="t" r="r" b="b"/>
            <a:pathLst>
              <a:path w="382905">
                <a:moveTo>
                  <a:pt x="0" y="0"/>
                </a:moveTo>
                <a:lnTo>
                  <a:pt x="382498" y="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02656" y="5031829"/>
            <a:ext cx="104486" cy="21123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300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2413" y="5060884"/>
            <a:ext cx="332509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200" dirty="0">
                <a:latin typeface="Symbol"/>
                <a:cs typeface="Symbol"/>
              </a:rPr>
              <a:t></a:t>
            </a:r>
            <a:r>
              <a:rPr sz="2200" i="1" dirty="0">
                <a:latin typeface="Times New Roman"/>
                <a:cs typeface="Times New Roman"/>
              </a:rPr>
              <a:t>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219" y="4852472"/>
            <a:ext cx="2491509" cy="35006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  <a:tabLst>
                <a:tab pos="480383" algn="l"/>
                <a:tab pos="1624639" algn="l"/>
              </a:tabLst>
            </a:pPr>
            <a:r>
              <a:rPr sz="2200" i="1" dirty="0">
                <a:latin typeface="Times New Roman"/>
                <a:cs typeface="Times New Roman"/>
              </a:rPr>
              <a:t>y</a:t>
            </a:r>
            <a:r>
              <a:rPr sz="2200" i="1" spc="6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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i="1" dirty="0">
                <a:latin typeface="Times New Roman"/>
                <a:cs typeface="Times New Roman"/>
              </a:rPr>
              <a:t>f </a:t>
            </a:r>
            <a:r>
              <a:rPr sz="2200" spc="40" dirty="0">
                <a:latin typeface="Times New Roman"/>
                <a:cs typeface="Times New Roman"/>
              </a:rPr>
              <a:t>(</a:t>
            </a:r>
            <a:r>
              <a:rPr sz="2200" i="1" spc="40" dirty="0">
                <a:latin typeface="Times New Roman"/>
                <a:cs typeface="Times New Roman"/>
              </a:rPr>
              <a:t>u</a:t>
            </a:r>
            <a:r>
              <a:rPr sz="2200" spc="40" dirty="0">
                <a:latin typeface="Times New Roman"/>
                <a:cs typeface="Times New Roman"/>
              </a:rPr>
              <a:t>)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</a:t>
            </a:r>
            <a:r>
              <a:rPr sz="2200" spc="162" dirty="0">
                <a:latin typeface="Times New Roman"/>
                <a:cs typeface="Times New Roman"/>
              </a:rPr>
              <a:t> </a:t>
            </a:r>
            <a:r>
              <a:rPr sz="3200" baseline="34722" dirty="0">
                <a:latin typeface="Symbol"/>
                <a:cs typeface="Symbol"/>
              </a:rPr>
              <a:t></a:t>
            </a:r>
            <a:r>
              <a:rPr sz="3200" i="1" baseline="34722" dirty="0">
                <a:latin typeface="Times New Roman"/>
                <a:cs typeface="Times New Roman"/>
              </a:rPr>
              <a:t>f	</a:t>
            </a:r>
            <a:r>
              <a:rPr sz="2200" spc="22" dirty="0">
                <a:latin typeface="Times New Roman"/>
                <a:cs typeface="Times New Roman"/>
              </a:rPr>
              <a:t>(</a:t>
            </a:r>
            <a:r>
              <a:rPr sz="2200" i="1" spc="22" dirty="0">
                <a:latin typeface="Times New Roman"/>
                <a:cs typeface="Times New Roman"/>
              </a:rPr>
              <a:t>u </a:t>
            </a:r>
            <a:r>
              <a:rPr sz="2200" dirty="0">
                <a:latin typeface="Symbol"/>
                <a:cs typeface="Symbol"/>
              </a:rPr>
              <a:t>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u</a:t>
            </a:r>
            <a:r>
              <a:rPr sz="2200" i="1" spc="-6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08864" y="1990866"/>
            <a:ext cx="3930327" cy="3064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14018" y="2625101"/>
            <a:ext cx="3012208" cy="842122"/>
          </a:xfrm>
          <a:custGeom>
            <a:avLst/>
            <a:gdLst/>
            <a:ahLst/>
            <a:cxnLst/>
            <a:rect l="l" t="t" r="r" b="b"/>
            <a:pathLst>
              <a:path w="3313429" h="954404">
                <a:moveTo>
                  <a:pt x="0" y="953947"/>
                </a:moveTo>
                <a:lnTo>
                  <a:pt x="3312896" y="0"/>
                </a:lnTo>
              </a:path>
            </a:pathLst>
          </a:custGeom>
          <a:ln w="38100">
            <a:solidFill>
              <a:srgbClr val="3737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32016" y="2794523"/>
            <a:ext cx="3072822" cy="492499"/>
          </a:xfrm>
          <a:custGeom>
            <a:avLst/>
            <a:gdLst/>
            <a:ahLst/>
            <a:cxnLst/>
            <a:rect l="l" t="t" r="r" b="b"/>
            <a:pathLst>
              <a:path w="3380104" h="558164">
                <a:moveTo>
                  <a:pt x="0" y="557733"/>
                </a:moveTo>
                <a:lnTo>
                  <a:pt x="3379952" y="0"/>
                </a:lnTo>
              </a:path>
            </a:pathLst>
          </a:custGeom>
          <a:ln w="25908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8340" y="2354838"/>
            <a:ext cx="2768023" cy="1380004"/>
          </a:xfrm>
          <a:custGeom>
            <a:avLst/>
            <a:gdLst/>
            <a:ahLst/>
            <a:cxnLst/>
            <a:rect l="l" t="t" r="r" b="b"/>
            <a:pathLst>
              <a:path w="3044825" h="1564004">
                <a:moveTo>
                  <a:pt x="0" y="1563497"/>
                </a:moveTo>
                <a:lnTo>
                  <a:pt x="3044698" y="0"/>
                </a:lnTo>
              </a:path>
            </a:pathLst>
          </a:custGeom>
          <a:ln w="25907">
            <a:solidFill>
              <a:srgbClr val="008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4294967295"/>
          </p:nvPr>
        </p:nvSpPr>
        <p:spPr>
          <a:xfrm>
            <a:off x="1116591" y="5962962"/>
            <a:ext cx="157537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EE392m </a:t>
            </a:r>
            <a:r>
              <a:rPr dirty="0"/>
              <a:t>- </a:t>
            </a:r>
            <a:r>
              <a:rPr spc="-4" dirty="0"/>
              <a:t>Winter</a:t>
            </a:r>
            <a:r>
              <a:rPr spc="-67" dirty="0"/>
              <a:t> </a:t>
            </a:r>
            <a:r>
              <a:rPr spc="-4" dirty="0"/>
              <a:t>2003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4294967295"/>
          </p:nvPr>
        </p:nvSpPr>
        <p:spPr>
          <a:xfrm>
            <a:off x="3904305" y="5962962"/>
            <a:ext cx="1345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Control</a:t>
            </a:r>
            <a:r>
              <a:rPr spc="-63" dirty="0"/>
              <a:t> </a:t>
            </a:r>
            <a:r>
              <a:rPr spc="-4" dirty="0"/>
              <a:t>Engineering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4294967295"/>
          </p:nvPr>
        </p:nvSpPr>
        <p:spPr>
          <a:xfrm>
            <a:off x="7718891" y="5962934"/>
            <a:ext cx="329622" cy="196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ts val="1463"/>
              </a:lnSpc>
            </a:pPr>
            <a:r>
              <a:rPr spc="-4" dirty="0"/>
              <a:t>2-</a:t>
            </a:r>
            <a:fld id="{81D60167-4931-47E6-BA6A-407CBD079E47}" type="slidenum">
              <a:rPr spc="-4" dirty="0"/>
              <a:pPr marL="11397">
                <a:lnSpc>
                  <a:spcPts val="1463"/>
                </a:lnSpc>
              </a:pPr>
              <a:t>9</a:t>
            </a:fld>
            <a:endParaRPr spc="-4" dirty="0"/>
          </a:p>
        </p:txBody>
      </p:sp>
    </p:spTree>
    <p:extLst>
      <p:ext uri="{BB962C8B-B14F-4D97-AF65-F5344CB8AC3E}">
        <p14:creationId xmlns:p14="http://schemas.microsoft.com/office/powerpoint/2010/main" val="101620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On-screen Show (4:3)</PresentationFormat>
  <Paragraphs>311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Frequency domain description</vt:lpstr>
      <vt:lpstr>Black-box model from data</vt:lpstr>
      <vt:lpstr>PowerPoint Presentation</vt:lpstr>
      <vt:lpstr>Stability analysis</vt:lpstr>
      <vt:lpstr>Poles and Zeros &lt;=&gt; System</vt:lpstr>
      <vt:lpstr>IIR/FIR example - cont’d</vt:lpstr>
      <vt:lpstr>IIR/FIR example - cont’d  Poles and zeros</vt:lpstr>
      <vt:lpstr>LTI models - summary</vt:lpstr>
      <vt:lpstr>Nonlinear map linearization</vt:lpstr>
      <vt:lpstr>Nonlinear state space model  linearization</vt:lpstr>
      <vt:lpstr>Sampled time vs. continuous time</vt:lpstr>
      <vt:lpstr>Sampled and continuous time</vt:lpstr>
      <vt:lpstr>Signal sampling, aliasing</vt:lpstr>
      <vt:lpstr>Simulation</vt:lpstr>
      <vt:lpstr>Simulation environment</vt:lpstr>
      <vt:lpstr>Model block development</vt:lpstr>
      <vt:lpstr>Modeling uncertainty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domain description</dc:title>
  <dc:creator>Hayder</dc:creator>
  <cp:lastModifiedBy>Hayder</cp:lastModifiedBy>
  <cp:revision>1</cp:revision>
  <dcterms:created xsi:type="dcterms:W3CDTF">2006-08-16T00:00:00Z</dcterms:created>
  <dcterms:modified xsi:type="dcterms:W3CDTF">2018-11-13T09:45:33Z</dcterms:modified>
</cp:coreProperties>
</file>